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08" r:id="rId3"/>
    <p:sldId id="297" r:id="rId4"/>
    <p:sldId id="267" r:id="rId5"/>
    <p:sldId id="260" r:id="rId6"/>
    <p:sldId id="263" r:id="rId7"/>
    <p:sldId id="261" r:id="rId8"/>
    <p:sldId id="265" r:id="rId9"/>
    <p:sldId id="258" r:id="rId10"/>
    <p:sldId id="268" r:id="rId11"/>
    <p:sldId id="262" r:id="rId12"/>
    <p:sldId id="286" r:id="rId13"/>
    <p:sldId id="304" r:id="rId14"/>
    <p:sldId id="259" r:id="rId15"/>
    <p:sldId id="269" r:id="rId16"/>
    <p:sldId id="266" r:id="rId17"/>
    <p:sldId id="311" r:id="rId18"/>
    <p:sldId id="306" r:id="rId19"/>
    <p:sldId id="283" r:id="rId20"/>
    <p:sldId id="303" r:id="rId21"/>
    <p:sldId id="295" r:id="rId22"/>
    <p:sldId id="281" r:id="rId23"/>
    <p:sldId id="282" r:id="rId24"/>
    <p:sldId id="285" r:id="rId25"/>
    <p:sldId id="305" r:id="rId26"/>
    <p:sldId id="284" r:id="rId27"/>
    <p:sldId id="287" r:id="rId28"/>
    <p:sldId id="289" r:id="rId29"/>
    <p:sldId id="290" r:id="rId30"/>
    <p:sldId id="296" r:id="rId31"/>
    <p:sldId id="288" r:id="rId32"/>
    <p:sldId id="298" r:id="rId33"/>
    <p:sldId id="302" r:id="rId34"/>
    <p:sldId id="310" r:id="rId35"/>
    <p:sldId id="270" r:id="rId36"/>
    <p:sldId id="294" r:id="rId37"/>
    <p:sldId id="275" r:id="rId38"/>
    <p:sldId id="264" r:id="rId39"/>
    <p:sldId id="271" r:id="rId40"/>
    <p:sldId id="277" r:id="rId41"/>
    <p:sldId id="278" r:id="rId42"/>
    <p:sldId id="272" r:id="rId43"/>
    <p:sldId id="291" r:id="rId44"/>
    <p:sldId id="279" r:id="rId45"/>
    <p:sldId id="273" r:id="rId46"/>
    <p:sldId id="299" r:id="rId47"/>
    <p:sldId id="276" r:id="rId48"/>
    <p:sldId id="293" r:id="rId49"/>
    <p:sldId id="300" r:id="rId50"/>
    <p:sldId id="274" r:id="rId51"/>
    <p:sldId id="280" r:id="rId52"/>
    <p:sldId id="292" r:id="rId53"/>
    <p:sldId id="301"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2" d="100"/>
          <a:sy n="62" d="100"/>
        </p:scale>
        <p:origin x="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A27DFA-894C-4751-81CA-364D8C2D6761}"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CA861-8D24-4C03-9788-AB1C4A4FC5FF}" type="slidenum">
              <a:rPr lang="en-US" smtClean="0"/>
              <a:t>‹#›</a:t>
            </a:fld>
            <a:endParaRPr lang="en-US"/>
          </a:p>
        </p:txBody>
      </p:sp>
    </p:spTree>
    <p:extLst>
      <p:ext uri="{BB962C8B-B14F-4D97-AF65-F5344CB8AC3E}">
        <p14:creationId xmlns:p14="http://schemas.microsoft.com/office/powerpoint/2010/main" val="2672931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A27DFA-894C-4751-81CA-364D8C2D6761}"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CA861-8D24-4C03-9788-AB1C4A4FC5FF}" type="slidenum">
              <a:rPr lang="en-US" smtClean="0"/>
              <a:t>‹#›</a:t>
            </a:fld>
            <a:endParaRPr lang="en-US"/>
          </a:p>
        </p:txBody>
      </p:sp>
    </p:spTree>
    <p:extLst>
      <p:ext uri="{BB962C8B-B14F-4D97-AF65-F5344CB8AC3E}">
        <p14:creationId xmlns:p14="http://schemas.microsoft.com/office/powerpoint/2010/main" val="396742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A27DFA-894C-4751-81CA-364D8C2D6761}"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CA861-8D24-4C03-9788-AB1C4A4FC5FF}" type="slidenum">
              <a:rPr lang="en-US" smtClean="0"/>
              <a:t>‹#›</a:t>
            </a:fld>
            <a:endParaRPr lang="en-US"/>
          </a:p>
        </p:txBody>
      </p:sp>
    </p:spTree>
    <p:extLst>
      <p:ext uri="{BB962C8B-B14F-4D97-AF65-F5344CB8AC3E}">
        <p14:creationId xmlns:p14="http://schemas.microsoft.com/office/powerpoint/2010/main" val="603307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A27DFA-894C-4751-81CA-364D8C2D6761}"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CA861-8D24-4C03-9788-AB1C4A4FC5FF}" type="slidenum">
              <a:rPr lang="en-US" smtClean="0"/>
              <a:t>‹#›</a:t>
            </a:fld>
            <a:endParaRPr lang="en-US"/>
          </a:p>
        </p:txBody>
      </p:sp>
    </p:spTree>
    <p:extLst>
      <p:ext uri="{BB962C8B-B14F-4D97-AF65-F5344CB8AC3E}">
        <p14:creationId xmlns:p14="http://schemas.microsoft.com/office/powerpoint/2010/main" val="3019758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A27DFA-894C-4751-81CA-364D8C2D6761}"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CA861-8D24-4C03-9788-AB1C4A4FC5FF}" type="slidenum">
              <a:rPr lang="en-US" smtClean="0"/>
              <a:t>‹#›</a:t>
            </a:fld>
            <a:endParaRPr lang="en-US"/>
          </a:p>
        </p:txBody>
      </p:sp>
    </p:spTree>
    <p:extLst>
      <p:ext uri="{BB962C8B-B14F-4D97-AF65-F5344CB8AC3E}">
        <p14:creationId xmlns:p14="http://schemas.microsoft.com/office/powerpoint/2010/main" val="2317117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A27DFA-894C-4751-81CA-364D8C2D6761}" type="datetimeFigureOut">
              <a:rPr lang="en-US" smtClean="0"/>
              <a:t>5/12/2017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1CA861-8D24-4C03-9788-AB1C4A4FC5FF}" type="slidenum">
              <a:rPr lang="en-US" smtClean="0"/>
              <a:t>‹#›</a:t>
            </a:fld>
            <a:endParaRPr lang="en-US"/>
          </a:p>
        </p:txBody>
      </p:sp>
    </p:spTree>
    <p:extLst>
      <p:ext uri="{BB962C8B-B14F-4D97-AF65-F5344CB8AC3E}">
        <p14:creationId xmlns:p14="http://schemas.microsoft.com/office/powerpoint/2010/main" val="3917997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A27DFA-894C-4751-81CA-364D8C2D6761}" type="datetimeFigureOut">
              <a:rPr lang="en-US" smtClean="0"/>
              <a:t>5/12/2017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1CA861-8D24-4C03-9788-AB1C4A4FC5FF}" type="slidenum">
              <a:rPr lang="en-US" smtClean="0"/>
              <a:t>‹#›</a:t>
            </a:fld>
            <a:endParaRPr lang="en-US"/>
          </a:p>
        </p:txBody>
      </p:sp>
    </p:spTree>
    <p:extLst>
      <p:ext uri="{BB962C8B-B14F-4D97-AF65-F5344CB8AC3E}">
        <p14:creationId xmlns:p14="http://schemas.microsoft.com/office/powerpoint/2010/main" val="2372615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A27DFA-894C-4751-81CA-364D8C2D6761}" type="datetimeFigureOut">
              <a:rPr lang="en-US" smtClean="0"/>
              <a:t>5/12/2017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1CA861-8D24-4C03-9788-AB1C4A4FC5FF}" type="slidenum">
              <a:rPr lang="en-US" smtClean="0"/>
              <a:t>‹#›</a:t>
            </a:fld>
            <a:endParaRPr lang="en-US"/>
          </a:p>
        </p:txBody>
      </p:sp>
    </p:spTree>
    <p:extLst>
      <p:ext uri="{BB962C8B-B14F-4D97-AF65-F5344CB8AC3E}">
        <p14:creationId xmlns:p14="http://schemas.microsoft.com/office/powerpoint/2010/main" val="582082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A27DFA-894C-4751-81CA-364D8C2D6761}" type="datetimeFigureOut">
              <a:rPr lang="en-US" smtClean="0"/>
              <a:t>5/12/2017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1CA861-8D24-4C03-9788-AB1C4A4FC5FF}" type="slidenum">
              <a:rPr lang="en-US" smtClean="0"/>
              <a:t>‹#›</a:t>
            </a:fld>
            <a:endParaRPr lang="en-US"/>
          </a:p>
        </p:txBody>
      </p:sp>
    </p:spTree>
    <p:extLst>
      <p:ext uri="{BB962C8B-B14F-4D97-AF65-F5344CB8AC3E}">
        <p14:creationId xmlns:p14="http://schemas.microsoft.com/office/powerpoint/2010/main" val="296974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A27DFA-894C-4751-81CA-364D8C2D6761}" type="datetimeFigureOut">
              <a:rPr lang="en-US" smtClean="0"/>
              <a:t>5/12/2017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1CA861-8D24-4C03-9788-AB1C4A4FC5FF}" type="slidenum">
              <a:rPr lang="en-US" smtClean="0"/>
              <a:t>‹#›</a:t>
            </a:fld>
            <a:endParaRPr lang="en-US"/>
          </a:p>
        </p:txBody>
      </p:sp>
    </p:spTree>
    <p:extLst>
      <p:ext uri="{BB962C8B-B14F-4D97-AF65-F5344CB8AC3E}">
        <p14:creationId xmlns:p14="http://schemas.microsoft.com/office/powerpoint/2010/main" val="1040140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A27DFA-894C-4751-81CA-364D8C2D6761}" type="datetimeFigureOut">
              <a:rPr lang="en-US" smtClean="0"/>
              <a:t>5/12/2017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1CA861-8D24-4C03-9788-AB1C4A4FC5FF}" type="slidenum">
              <a:rPr lang="en-US" smtClean="0"/>
              <a:t>‹#›</a:t>
            </a:fld>
            <a:endParaRPr lang="en-US"/>
          </a:p>
        </p:txBody>
      </p:sp>
    </p:spTree>
    <p:extLst>
      <p:ext uri="{BB962C8B-B14F-4D97-AF65-F5344CB8AC3E}">
        <p14:creationId xmlns:p14="http://schemas.microsoft.com/office/powerpoint/2010/main" val="790023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A27DFA-894C-4751-81CA-364D8C2D6761}" type="datetimeFigureOut">
              <a:rPr lang="en-US" smtClean="0"/>
              <a:t>5/12/2017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1CA861-8D24-4C03-9788-AB1C4A4FC5FF}" type="slidenum">
              <a:rPr lang="en-US" smtClean="0"/>
              <a:t>‹#›</a:t>
            </a:fld>
            <a:endParaRPr lang="en-US"/>
          </a:p>
        </p:txBody>
      </p:sp>
    </p:spTree>
    <p:extLst>
      <p:ext uri="{BB962C8B-B14F-4D97-AF65-F5344CB8AC3E}">
        <p14:creationId xmlns:p14="http://schemas.microsoft.com/office/powerpoint/2010/main" val="2124051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Class Feud</a:t>
            </a:r>
            <a:endParaRPr lang="en-US" dirty="0"/>
          </a:p>
        </p:txBody>
      </p:sp>
      <p:sp>
        <p:nvSpPr>
          <p:cNvPr id="3" name="Subtitle 2"/>
          <p:cNvSpPr>
            <a:spLocks noGrp="1"/>
          </p:cNvSpPr>
          <p:nvPr>
            <p:ph type="subTitle" idx="1"/>
          </p:nvPr>
        </p:nvSpPr>
        <p:spPr/>
        <p:txBody>
          <a:bodyPr/>
          <a:lstStyle/>
          <a:p>
            <a:r>
              <a:rPr lang="en-US" dirty="0" smtClean="0"/>
              <a:t>Semester </a:t>
            </a:r>
            <a:r>
              <a:rPr lang="en-US" dirty="0" smtClean="0"/>
              <a:t>2 </a:t>
            </a:r>
            <a:r>
              <a:rPr lang="en-US" dirty="0" smtClean="0"/>
              <a:t>Test Review </a:t>
            </a:r>
            <a:r>
              <a:rPr lang="en-US" dirty="0" smtClean="0"/>
              <a:t>2017</a:t>
            </a:r>
            <a:endParaRPr lang="en-US" dirty="0"/>
          </a:p>
        </p:txBody>
      </p:sp>
    </p:spTree>
    <p:extLst>
      <p:ext uri="{BB962C8B-B14F-4D97-AF65-F5344CB8AC3E}">
        <p14:creationId xmlns:p14="http://schemas.microsoft.com/office/powerpoint/2010/main" val="250096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United States government has some restrictions and regulations for business but the majority of the economic decisions rest with the individual.  What kind of economy is this?</a:t>
            </a:r>
            <a:endParaRPr lang="en-US" dirty="0"/>
          </a:p>
        </p:txBody>
      </p:sp>
      <p:sp>
        <p:nvSpPr>
          <p:cNvPr id="3" name="Content Placeholder 2"/>
          <p:cNvSpPr>
            <a:spLocks noGrp="1"/>
          </p:cNvSpPr>
          <p:nvPr>
            <p:ph idx="1"/>
          </p:nvPr>
        </p:nvSpPr>
        <p:spPr/>
        <p:txBody>
          <a:bodyPr/>
          <a:lstStyle/>
          <a:p>
            <a:endParaRPr lang="en-US" dirty="0" smtClean="0"/>
          </a:p>
          <a:p>
            <a:r>
              <a:rPr lang="en-US" dirty="0" smtClean="0"/>
              <a:t>A	command economy</a:t>
            </a:r>
          </a:p>
          <a:p>
            <a:r>
              <a:rPr lang="en-US" dirty="0" smtClean="0"/>
              <a:t>B	communism	</a:t>
            </a:r>
          </a:p>
          <a:p>
            <a:r>
              <a:rPr lang="en-US" dirty="0" smtClean="0"/>
              <a:t>C	mixed economy</a:t>
            </a:r>
          </a:p>
          <a:p>
            <a:r>
              <a:rPr lang="en-US" dirty="0" smtClean="0"/>
              <a:t>D	traditional economy</a:t>
            </a:r>
            <a:endParaRPr lang="en-US" dirty="0"/>
          </a:p>
        </p:txBody>
      </p:sp>
    </p:spTree>
    <p:extLst>
      <p:ext uri="{BB962C8B-B14F-4D97-AF65-F5344CB8AC3E}">
        <p14:creationId xmlns:p14="http://schemas.microsoft.com/office/powerpoint/2010/main" val="7265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Florida is an example of a/an _____.</a:t>
            </a:r>
            <a:endParaRPr lang="en-US" dirty="0"/>
          </a:p>
        </p:txBody>
      </p:sp>
      <p:sp>
        <p:nvSpPr>
          <p:cNvPr id="3" name="Content Placeholder 2"/>
          <p:cNvSpPr>
            <a:spLocks noGrp="1"/>
          </p:cNvSpPr>
          <p:nvPr>
            <p:ph idx="1"/>
          </p:nvPr>
        </p:nvSpPr>
        <p:spPr/>
        <p:txBody>
          <a:bodyPr/>
          <a:lstStyle/>
          <a:p>
            <a:r>
              <a:rPr lang="en-US" dirty="0" smtClean="0"/>
              <a:t>A	island</a:t>
            </a:r>
          </a:p>
          <a:p>
            <a:r>
              <a:rPr lang="en-US" dirty="0" smtClean="0"/>
              <a:t>B 	isthmus</a:t>
            </a:r>
          </a:p>
          <a:p>
            <a:r>
              <a:rPr lang="en-US" dirty="0" smtClean="0"/>
              <a:t>C	peninsula</a:t>
            </a:r>
          </a:p>
          <a:p>
            <a:r>
              <a:rPr lang="en-US" dirty="0" smtClean="0"/>
              <a:t>D	plateau</a:t>
            </a:r>
            <a:endParaRPr lang="en-US" dirty="0"/>
          </a:p>
        </p:txBody>
      </p:sp>
    </p:spTree>
    <p:extLst>
      <p:ext uri="{BB962C8B-B14F-4D97-AF65-F5344CB8AC3E}">
        <p14:creationId xmlns:p14="http://schemas.microsoft.com/office/powerpoint/2010/main" val="41042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Quebec both British and French?</a:t>
            </a:r>
            <a:endParaRPr lang="en-US" dirty="0"/>
          </a:p>
        </p:txBody>
      </p:sp>
      <p:sp>
        <p:nvSpPr>
          <p:cNvPr id="3" name="Content Placeholder 2"/>
          <p:cNvSpPr>
            <a:spLocks noGrp="1"/>
          </p:cNvSpPr>
          <p:nvPr>
            <p:ph idx="1"/>
          </p:nvPr>
        </p:nvSpPr>
        <p:spPr/>
        <p:txBody>
          <a:bodyPr/>
          <a:lstStyle/>
          <a:p>
            <a:r>
              <a:rPr lang="en-US" dirty="0" smtClean="0"/>
              <a:t>A	The French fled Quebec after losing the war</a:t>
            </a:r>
          </a:p>
          <a:p>
            <a:r>
              <a:rPr lang="en-US" dirty="0" smtClean="0"/>
              <a:t>B	The British were friendly to the French</a:t>
            </a:r>
          </a:p>
          <a:p>
            <a:r>
              <a:rPr lang="en-US" dirty="0" smtClean="0"/>
              <a:t>C	The Quebec Act allowed both cultures</a:t>
            </a:r>
          </a:p>
          <a:p>
            <a:r>
              <a:rPr lang="en-US" dirty="0" smtClean="0"/>
              <a:t>D	The Native Americans forced a compromise</a:t>
            </a:r>
            <a:endParaRPr lang="en-US" dirty="0"/>
          </a:p>
        </p:txBody>
      </p:sp>
    </p:spTree>
    <p:extLst>
      <p:ext uri="{BB962C8B-B14F-4D97-AF65-F5344CB8AC3E}">
        <p14:creationId xmlns:p14="http://schemas.microsoft.com/office/powerpoint/2010/main" val="2537693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Oklahoma, Texas, Arizona, and New Mexico are the Southwest _____.</a:t>
            </a:r>
            <a:endParaRPr lang="en-US" dirty="0"/>
          </a:p>
        </p:txBody>
      </p:sp>
      <p:sp>
        <p:nvSpPr>
          <p:cNvPr id="3" name="Content Placeholder 2"/>
          <p:cNvSpPr>
            <a:spLocks noGrp="1"/>
          </p:cNvSpPr>
          <p:nvPr>
            <p:ph idx="1"/>
          </p:nvPr>
        </p:nvSpPr>
        <p:spPr/>
        <p:txBody>
          <a:bodyPr/>
          <a:lstStyle/>
          <a:p>
            <a:r>
              <a:rPr lang="en-US" dirty="0" smtClean="0"/>
              <a:t>A	location</a:t>
            </a:r>
          </a:p>
          <a:p>
            <a:r>
              <a:rPr lang="en-US" dirty="0" smtClean="0"/>
              <a:t>B	place</a:t>
            </a:r>
          </a:p>
          <a:p>
            <a:r>
              <a:rPr lang="en-US" dirty="0" smtClean="0"/>
              <a:t>C	region</a:t>
            </a:r>
          </a:p>
          <a:p>
            <a:r>
              <a:rPr lang="en-US" dirty="0" smtClean="0"/>
              <a:t>D	movement</a:t>
            </a:r>
          </a:p>
          <a:p>
            <a:r>
              <a:rPr lang="en-US" dirty="0" smtClean="0"/>
              <a:t>E	human-environment interaction</a:t>
            </a:r>
          </a:p>
          <a:p>
            <a:endParaRPr lang="en-US" dirty="0"/>
          </a:p>
        </p:txBody>
      </p:sp>
    </p:spTree>
    <p:extLst>
      <p:ext uri="{BB962C8B-B14F-4D97-AF65-F5344CB8AC3E}">
        <p14:creationId xmlns:p14="http://schemas.microsoft.com/office/powerpoint/2010/main" val="3322147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country is the isthmus that connects North and South America?</a:t>
            </a:r>
            <a:endParaRPr lang="en-US" dirty="0"/>
          </a:p>
        </p:txBody>
      </p:sp>
      <p:sp>
        <p:nvSpPr>
          <p:cNvPr id="3" name="Content Placeholder 2"/>
          <p:cNvSpPr>
            <a:spLocks noGrp="1"/>
          </p:cNvSpPr>
          <p:nvPr>
            <p:ph idx="1"/>
          </p:nvPr>
        </p:nvSpPr>
        <p:spPr/>
        <p:txBody>
          <a:bodyPr/>
          <a:lstStyle/>
          <a:p>
            <a:r>
              <a:rPr lang="en-US" dirty="0" smtClean="0"/>
              <a:t>A	Argentina</a:t>
            </a:r>
          </a:p>
          <a:p>
            <a:r>
              <a:rPr lang="en-US" dirty="0" smtClean="0"/>
              <a:t>B	Columbia</a:t>
            </a:r>
          </a:p>
          <a:p>
            <a:r>
              <a:rPr lang="en-US" dirty="0" smtClean="0"/>
              <a:t>C	Nicaragua</a:t>
            </a:r>
          </a:p>
          <a:p>
            <a:r>
              <a:rPr lang="en-US" dirty="0" smtClean="0"/>
              <a:t>D	Panama</a:t>
            </a:r>
            <a:endParaRPr lang="en-US" dirty="0"/>
          </a:p>
        </p:txBody>
      </p:sp>
    </p:spTree>
    <p:extLst>
      <p:ext uri="{BB962C8B-B14F-4D97-AF65-F5344CB8AC3E}">
        <p14:creationId xmlns:p14="http://schemas.microsoft.com/office/powerpoint/2010/main" val="1032550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Cuba the government has complete control of all economic decisions.  This is an example of what type of government/economy?</a:t>
            </a:r>
            <a:endParaRPr lang="en-US" dirty="0"/>
          </a:p>
        </p:txBody>
      </p:sp>
      <p:sp>
        <p:nvSpPr>
          <p:cNvPr id="3" name="Content Placeholder 2"/>
          <p:cNvSpPr>
            <a:spLocks noGrp="1"/>
          </p:cNvSpPr>
          <p:nvPr>
            <p:ph idx="1"/>
          </p:nvPr>
        </p:nvSpPr>
        <p:spPr/>
        <p:txBody>
          <a:bodyPr/>
          <a:lstStyle/>
          <a:p>
            <a:r>
              <a:rPr lang="en-US" dirty="0" smtClean="0"/>
              <a:t>A	democracy</a:t>
            </a:r>
          </a:p>
          <a:p>
            <a:r>
              <a:rPr lang="en-US" dirty="0" smtClean="0"/>
              <a:t>B	monarchy</a:t>
            </a:r>
          </a:p>
          <a:p>
            <a:r>
              <a:rPr lang="en-US" dirty="0" smtClean="0"/>
              <a:t>C	communism</a:t>
            </a:r>
          </a:p>
          <a:p>
            <a:r>
              <a:rPr lang="en-US" dirty="0" smtClean="0"/>
              <a:t>D	republic</a:t>
            </a:r>
            <a:endParaRPr lang="en-US" dirty="0"/>
          </a:p>
        </p:txBody>
      </p:sp>
    </p:spTree>
    <p:extLst>
      <p:ext uri="{BB962C8B-B14F-4D97-AF65-F5344CB8AC3E}">
        <p14:creationId xmlns:p14="http://schemas.microsoft.com/office/powerpoint/2010/main" val="2876526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majority of religions in the western hemisphere can be classified as _____.</a:t>
            </a:r>
            <a:endParaRPr lang="en-US" dirty="0"/>
          </a:p>
        </p:txBody>
      </p:sp>
      <p:sp>
        <p:nvSpPr>
          <p:cNvPr id="3" name="Content Placeholder 2"/>
          <p:cNvSpPr>
            <a:spLocks noGrp="1"/>
          </p:cNvSpPr>
          <p:nvPr>
            <p:ph idx="1"/>
          </p:nvPr>
        </p:nvSpPr>
        <p:spPr/>
        <p:txBody>
          <a:bodyPr/>
          <a:lstStyle/>
          <a:p>
            <a:r>
              <a:rPr lang="en-US" dirty="0" smtClean="0"/>
              <a:t>A	karma</a:t>
            </a:r>
          </a:p>
          <a:p>
            <a:r>
              <a:rPr lang="en-US" dirty="0" smtClean="0"/>
              <a:t>B	monotheistic</a:t>
            </a:r>
          </a:p>
          <a:p>
            <a:r>
              <a:rPr lang="en-US" dirty="0" smtClean="0"/>
              <a:t>C	polytheistic</a:t>
            </a:r>
          </a:p>
          <a:p>
            <a:r>
              <a:rPr lang="en-US" dirty="0" smtClean="0"/>
              <a:t>D	Quran</a:t>
            </a:r>
            <a:endParaRPr lang="en-US" dirty="0"/>
          </a:p>
        </p:txBody>
      </p:sp>
    </p:spTree>
    <p:extLst>
      <p:ext uri="{BB962C8B-B14F-4D97-AF65-F5344CB8AC3E}">
        <p14:creationId xmlns:p14="http://schemas.microsoft.com/office/powerpoint/2010/main" val="3079839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famous manmade waterway connects the Pacific Ocean and Atlantic Ocean?</a:t>
            </a:r>
            <a:endParaRPr lang="en-US" dirty="0"/>
          </a:p>
        </p:txBody>
      </p:sp>
      <p:sp>
        <p:nvSpPr>
          <p:cNvPr id="3" name="Content Placeholder 2"/>
          <p:cNvSpPr>
            <a:spLocks noGrp="1"/>
          </p:cNvSpPr>
          <p:nvPr>
            <p:ph idx="1"/>
          </p:nvPr>
        </p:nvSpPr>
        <p:spPr/>
        <p:txBody>
          <a:bodyPr/>
          <a:lstStyle/>
          <a:p>
            <a:r>
              <a:rPr lang="en-US" dirty="0" smtClean="0"/>
              <a:t>A 	Mississippi River</a:t>
            </a:r>
          </a:p>
          <a:p>
            <a:r>
              <a:rPr lang="en-US" dirty="0" smtClean="0"/>
              <a:t>B	St. Lawrence Seaway</a:t>
            </a:r>
          </a:p>
          <a:p>
            <a:r>
              <a:rPr lang="en-US" dirty="0" smtClean="0"/>
              <a:t>C	Panama Canal</a:t>
            </a:r>
          </a:p>
          <a:p>
            <a:r>
              <a:rPr lang="en-US" dirty="0" smtClean="0"/>
              <a:t>D 	Suez Canal</a:t>
            </a:r>
            <a:endParaRPr lang="en-US" dirty="0"/>
          </a:p>
        </p:txBody>
      </p:sp>
    </p:spTree>
    <p:extLst>
      <p:ext uri="{BB962C8B-B14F-4D97-AF65-F5344CB8AC3E}">
        <p14:creationId xmlns:p14="http://schemas.microsoft.com/office/powerpoint/2010/main" val="4171233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Kansas is a very flat area that grows corn is an example of which theme of geography?</a:t>
            </a:r>
            <a:endParaRPr lang="en-US" dirty="0"/>
          </a:p>
        </p:txBody>
      </p:sp>
      <p:sp>
        <p:nvSpPr>
          <p:cNvPr id="3" name="Content Placeholder 2"/>
          <p:cNvSpPr>
            <a:spLocks noGrp="1"/>
          </p:cNvSpPr>
          <p:nvPr>
            <p:ph idx="1"/>
          </p:nvPr>
        </p:nvSpPr>
        <p:spPr/>
        <p:txBody>
          <a:bodyPr/>
          <a:lstStyle/>
          <a:p>
            <a:r>
              <a:rPr lang="en-US" dirty="0" smtClean="0"/>
              <a:t>A	location</a:t>
            </a:r>
          </a:p>
          <a:p>
            <a:r>
              <a:rPr lang="en-US" dirty="0" smtClean="0"/>
              <a:t>B	place</a:t>
            </a:r>
          </a:p>
          <a:p>
            <a:r>
              <a:rPr lang="en-US" dirty="0" smtClean="0"/>
              <a:t>C	region</a:t>
            </a:r>
          </a:p>
          <a:p>
            <a:r>
              <a:rPr lang="en-US" dirty="0" smtClean="0"/>
              <a:t>D	movement</a:t>
            </a:r>
          </a:p>
          <a:p>
            <a:r>
              <a:rPr lang="en-US" dirty="0" smtClean="0"/>
              <a:t>E	human-environment interaction</a:t>
            </a:r>
          </a:p>
          <a:p>
            <a:endParaRPr lang="en-US" dirty="0"/>
          </a:p>
        </p:txBody>
      </p:sp>
    </p:spTree>
    <p:extLst>
      <p:ext uri="{BB962C8B-B14F-4D97-AF65-F5344CB8AC3E}">
        <p14:creationId xmlns:p14="http://schemas.microsoft.com/office/powerpoint/2010/main" val="2633290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two countries built and maintain the St. Lawrence Seaway?	</a:t>
            </a:r>
            <a:endParaRPr lang="en-US" dirty="0"/>
          </a:p>
        </p:txBody>
      </p:sp>
      <p:sp>
        <p:nvSpPr>
          <p:cNvPr id="3" name="Content Placeholder 2"/>
          <p:cNvSpPr>
            <a:spLocks noGrp="1"/>
          </p:cNvSpPr>
          <p:nvPr>
            <p:ph idx="1"/>
          </p:nvPr>
        </p:nvSpPr>
        <p:spPr/>
        <p:txBody>
          <a:bodyPr/>
          <a:lstStyle/>
          <a:p>
            <a:r>
              <a:rPr lang="en-US" dirty="0" smtClean="0"/>
              <a:t>A	United States and Mexico</a:t>
            </a:r>
          </a:p>
          <a:p>
            <a:r>
              <a:rPr lang="en-US" dirty="0" smtClean="0"/>
              <a:t>B	Mexico and Canada</a:t>
            </a:r>
          </a:p>
          <a:p>
            <a:r>
              <a:rPr lang="en-US" dirty="0" smtClean="0"/>
              <a:t>C	United States and Canada</a:t>
            </a:r>
          </a:p>
          <a:p>
            <a:r>
              <a:rPr lang="en-US" dirty="0" smtClean="0"/>
              <a:t>D	United States and Europe</a:t>
            </a:r>
            <a:endParaRPr lang="en-US" dirty="0"/>
          </a:p>
        </p:txBody>
      </p:sp>
    </p:spTree>
    <p:extLst>
      <p:ext uri="{BB962C8B-B14F-4D97-AF65-F5344CB8AC3E}">
        <p14:creationId xmlns:p14="http://schemas.microsoft.com/office/powerpoint/2010/main" val="4099658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Round 1</a:t>
            </a:r>
            <a:endParaRPr lang="en-US" dirty="0">
              <a:solidFill>
                <a:srgbClr val="FF0000"/>
              </a:solidFill>
            </a:endParaRPr>
          </a:p>
        </p:txBody>
      </p:sp>
      <p:sp>
        <p:nvSpPr>
          <p:cNvPr id="5" name="Content Placeholder 4"/>
          <p:cNvSpPr>
            <a:spLocks noGrp="1"/>
          </p:cNvSpPr>
          <p:nvPr>
            <p:ph idx="1"/>
          </p:nvPr>
        </p:nvSpPr>
        <p:spPr/>
        <p:txBody>
          <a:bodyPr/>
          <a:lstStyle/>
          <a:p>
            <a:r>
              <a:rPr lang="en-US" dirty="0" smtClean="0"/>
              <a:t>Your team will </a:t>
            </a:r>
            <a:r>
              <a:rPr lang="en-US" smtClean="0"/>
              <a:t>earn 1 </a:t>
            </a:r>
            <a:r>
              <a:rPr lang="en-US" dirty="0" smtClean="0"/>
              <a:t>point for each correct answer.</a:t>
            </a:r>
            <a:endParaRPr lang="en-US" dirty="0"/>
          </a:p>
        </p:txBody>
      </p:sp>
    </p:spTree>
    <p:extLst>
      <p:ext uri="{BB962C8B-B14F-4D97-AF65-F5344CB8AC3E}">
        <p14:creationId xmlns:p14="http://schemas.microsoft.com/office/powerpoint/2010/main" val="812166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Many people immigrate from Mexico to the United States in search of jobs is an example of which theme of geography?</a:t>
            </a:r>
            <a:endParaRPr lang="en-US" dirty="0"/>
          </a:p>
        </p:txBody>
      </p:sp>
      <p:sp>
        <p:nvSpPr>
          <p:cNvPr id="3" name="Content Placeholder 2"/>
          <p:cNvSpPr>
            <a:spLocks noGrp="1"/>
          </p:cNvSpPr>
          <p:nvPr>
            <p:ph idx="1"/>
          </p:nvPr>
        </p:nvSpPr>
        <p:spPr/>
        <p:txBody>
          <a:bodyPr/>
          <a:lstStyle/>
          <a:p>
            <a:r>
              <a:rPr lang="en-US" dirty="0" smtClean="0"/>
              <a:t>A	location</a:t>
            </a:r>
          </a:p>
          <a:p>
            <a:r>
              <a:rPr lang="en-US" dirty="0" smtClean="0"/>
              <a:t>B	place</a:t>
            </a:r>
          </a:p>
          <a:p>
            <a:r>
              <a:rPr lang="en-US" dirty="0" smtClean="0"/>
              <a:t>C	region</a:t>
            </a:r>
          </a:p>
          <a:p>
            <a:r>
              <a:rPr lang="en-US" dirty="0" smtClean="0"/>
              <a:t>D	movement</a:t>
            </a:r>
          </a:p>
          <a:p>
            <a:r>
              <a:rPr lang="en-US" dirty="0" smtClean="0"/>
              <a:t>E	human-environment interaction</a:t>
            </a:r>
          </a:p>
          <a:p>
            <a:endParaRPr lang="en-US" dirty="0"/>
          </a:p>
        </p:txBody>
      </p:sp>
    </p:spTree>
    <p:extLst>
      <p:ext uri="{BB962C8B-B14F-4D97-AF65-F5344CB8AC3E}">
        <p14:creationId xmlns:p14="http://schemas.microsoft.com/office/powerpoint/2010/main" val="3346513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at the mouth of a river, made of sand and silt, usually shaped like a triangle.</a:t>
            </a:r>
            <a:endParaRPr lang="en-US" dirty="0"/>
          </a:p>
        </p:txBody>
      </p:sp>
      <p:sp>
        <p:nvSpPr>
          <p:cNvPr id="3" name="Content Placeholder 2"/>
          <p:cNvSpPr>
            <a:spLocks noGrp="1"/>
          </p:cNvSpPr>
          <p:nvPr>
            <p:ph idx="1"/>
          </p:nvPr>
        </p:nvSpPr>
        <p:spPr/>
        <p:txBody>
          <a:bodyPr/>
          <a:lstStyle/>
          <a:p>
            <a:r>
              <a:rPr lang="en-US" dirty="0" smtClean="0"/>
              <a:t>A	basin</a:t>
            </a:r>
          </a:p>
          <a:p>
            <a:r>
              <a:rPr lang="en-US" dirty="0" smtClean="0"/>
              <a:t>B	delta</a:t>
            </a:r>
          </a:p>
          <a:p>
            <a:r>
              <a:rPr lang="en-US" dirty="0" smtClean="0"/>
              <a:t>C	plateau</a:t>
            </a:r>
          </a:p>
          <a:p>
            <a:r>
              <a:rPr lang="en-US" dirty="0" smtClean="0"/>
              <a:t>D	strait</a:t>
            </a:r>
            <a:endParaRPr lang="en-US" dirty="0"/>
          </a:p>
        </p:txBody>
      </p:sp>
    </p:spTree>
    <p:extLst>
      <p:ext uri="{BB962C8B-B14F-4D97-AF65-F5344CB8AC3E}">
        <p14:creationId xmlns:p14="http://schemas.microsoft.com/office/powerpoint/2010/main" val="2636902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indigenous/native peoples were known for their terraced farming techniques?</a:t>
            </a:r>
            <a:endParaRPr lang="en-US" dirty="0"/>
          </a:p>
        </p:txBody>
      </p:sp>
      <p:sp>
        <p:nvSpPr>
          <p:cNvPr id="3" name="Content Placeholder 2"/>
          <p:cNvSpPr>
            <a:spLocks noGrp="1"/>
          </p:cNvSpPr>
          <p:nvPr>
            <p:ph idx="1"/>
          </p:nvPr>
        </p:nvSpPr>
        <p:spPr/>
        <p:txBody>
          <a:bodyPr/>
          <a:lstStyle/>
          <a:p>
            <a:r>
              <a:rPr lang="en-US" dirty="0" smtClean="0"/>
              <a:t>A	Aztec</a:t>
            </a:r>
          </a:p>
          <a:p>
            <a:r>
              <a:rPr lang="en-US" dirty="0" smtClean="0"/>
              <a:t>B	Inca</a:t>
            </a:r>
          </a:p>
          <a:p>
            <a:r>
              <a:rPr lang="en-US" dirty="0" smtClean="0"/>
              <a:t>C	Inuit</a:t>
            </a:r>
          </a:p>
          <a:p>
            <a:r>
              <a:rPr lang="en-US" dirty="0" smtClean="0"/>
              <a:t>D	Maya</a:t>
            </a:r>
            <a:endParaRPr lang="en-US" dirty="0"/>
          </a:p>
        </p:txBody>
      </p:sp>
    </p:spTree>
    <p:extLst>
      <p:ext uri="{BB962C8B-B14F-4D97-AF65-F5344CB8AC3E}">
        <p14:creationId xmlns:p14="http://schemas.microsoft.com/office/powerpoint/2010/main" val="2617192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government with elected leaders that represent the people is a _____.</a:t>
            </a:r>
            <a:endParaRPr lang="en-US" dirty="0"/>
          </a:p>
        </p:txBody>
      </p:sp>
      <p:sp>
        <p:nvSpPr>
          <p:cNvPr id="3" name="Content Placeholder 2"/>
          <p:cNvSpPr>
            <a:spLocks noGrp="1"/>
          </p:cNvSpPr>
          <p:nvPr>
            <p:ph idx="1"/>
          </p:nvPr>
        </p:nvSpPr>
        <p:spPr/>
        <p:txBody>
          <a:bodyPr/>
          <a:lstStyle/>
          <a:p>
            <a:r>
              <a:rPr lang="en-US" dirty="0" smtClean="0"/>
              <a:t>A 	monarchy</a:t>
            </a:r>
          </a:p>
          <a:p>
            <a:r>
              <a:rPr lang="en-US" dirty="0" smtClean="0"/>
              <a:t>B	communist</a:t>
            </a:r>
          </a:p>
          <a:p>
            <a:r>
              <a:rPr lang="en-US" dirty="0" smtClean="0"/>
              <a:t>C	democracy</a:t>
            </a:r>
          </a:p>
          <a:p>
            <a:r>
              <a:rPr lang="en-US" dirty="0" smtClean="0"/>
              <a:t>D	dictatorship</a:t>
            </a:r>
            <a:endParaRPr lang="en-US" dirty="0"/>
          </a:p>
        </p:txBody>
      </p:sp>
    </p:spTree>
    <p:extLst>
      <p:ext uri="{BB962C8B-B14F-4D97-AF65-F5344CB8AC3E}">
        <p14:creationId xmlns:p14="http://schemas.microsoft.com/office/powerpoint/2010/main" val="3014421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the British bring African slaves to their colonies?</a:t>
            </a:r>
            <a:endParaRPr lang="en-US" dirty="0"/>
          </a:p>
        </p:txBody>
      </p:sp>
      <p:sp>
        <p:nvSpPr>
          <p:cNvPr id="3" name="Content Placeholder 2"/>
          <p:cNvSpPr>
            <a:spLocks noGrp="1"/>
          </p:cNvSpPr>
          <p:nvPr>
            <p:ph idx="1"/>
          </p:nvPr>
        </p:nvSpPr>
        <p:spPr/>
        <p:txBody>
          <a:bodyPr/>
          <a:lstStyle/>
          <a:p>
            <a:r>
              <a:rPr lang="en-US" dirty="0" smtClean="0"/>
              <a:t>A 	to fight against French colonies</a:t>
            </a:r>
          </a:p>
          <a:p>
            <a:r>
              <a:rPr lang="en-US" dirty="0" smtClean="0"/>
              <a:t>B	to defeat Native Americans</a:t>
            </a:r>
          </a:p>
          <a:p>
            <a:r>
              <a:rPr lang="en-US" dirty="0" smtClean="0"/>
              <a:t>C	to work on big plantations</a:t>
            </a:r>
          </a:p>
          <a:p>
            <a:r>
              <a:rPr lang="en-US" dirty="0" smtClean="0"/>
              <a:t>D	to hunt for furs and do craft work</a:t>
            </a:r>
            <a:endParaRPr lang="en-US" dirty="0"/>
          </a:p>
        </p:txBody>
      </p:sp>
    </p:spTree>
    <p:extLst>
      <p:ext uri="{BB962C8B-B14F-4D97-AF65-F5344CB8AC3E}">
        <p14:creationId xmlns:p14="http://schemas.microsoft.com/office/powerpoint/2010/main" val="1792065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Deforestation is reducing the size of the Amazon Rainforest is an example of which theme of geography?</a:t>
            </a:r>
            <a:endParaRPr lang="en-US" dirty="0"/>
          </a:p>
        </p:txBody>
      </p:sp>
      <p:sp>
        <p:nvSpPr>
          <p:cNvPr id="3" name="Content Placeholder 2"/>
          <p:cNvSpPr>
            <a:spLocks noGrp="1"/>
          </p:cNvSpPr>
          <p:nvPr>
            <p:ph idx="1"/>
          </p:nvPr>
        </p:nvSpPr>
        <p:spPr/>
        <p:txBody>
          <a:bodyPr/>
          <a:lstStyle/>
          <a:p>
            <a:r>
              <a:rPr lang="en-US" dirty="0" smtClean="0"/>
              <a:t>A	location</a:t>
            </a:r>
          </a:p>
          <a:p>
            <a:r>
              <a:rPr lang="en-US" dirty="0" smtClean="0"/>
              <a:t>B	place</a:t>
            </a:r>
          </a:p>
          <a:p>
            <a:r>
              <a:rPr lang="en-US" dirty="0" smtClean="0"/>
              <a:t>C	region</a:t>
            </a:r>
          </a:p>
          <a:p>
            <a:r>
              <a:rPr lang="en-US" dirty="0" smtClean="0"/>
              <a:t>D	movement</a:t>
            </a:r>
          </a:p>
          <a:p>
            <a:r>
              <a:rPr lang="en-US" dirty="0" smtClean="0"/>
              <a:t>E	human-environment interaction</a:t>
            </a:r>
          </a:p>
          <a:p>
            <a:endParaRPr lang="en-US" dirty="0"/>
          </a:p>
        </p:txBody>
      </p:sp>
    </p:spTree>
    <p:extLst>
      <p:ext uri="{BB962C8B-B14F-4D97-AF65-F5344CB8AC3E}">
        <p14:creationId xmlns:p14="http://schemas.microsoft.com/office/powerpoint/2010/main" val="3546092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three branches of government in the United States are:</a:t>
            </a:r>
            <a:endParaRPr lang="en-US" dirty="0"/>
          </a:p>
        </p:txBody>
      </p:sp>
      <p:sp>
        <p:nvSpPr>
          <p:cNvPr id="3" name="Content Placeholder 2"/>
          <p:cNvSpPr>
            <a:spLocks noGrp="1"/>
          </p:cNvSpPr>
          <p:nvPr>
            <p:ph idx="1"/>
          </p:nvPr>
        </p:nvSpPr>
        <p:spPr/>
        <p:txBody>
          <a:bodyPr/>
          <a:lstStyle/>
          <a:p>
            <a:r>
              <a:rPr lang="en-US" dirty="0" smtClean="0"/>
              <a:t>A 	legislative, executive, and judicial</a:t>
            </a:r>
          </a:p>
          <a:p>
            <a:r>
              <a:rPr lang="en-US" dirty="0" smtClean="0"/>
              <a:t>B	congress, president, and house of representatives</a:t>
            </a:r>
          </a:p>
          <a:p>
            <a:r>
              <a:rPr lang="en-US" dirty="0" smtClean="0"/>
              <a:t>C	prime minister, parliament, and supreme court</a:t>
            </a:r>
          </a:p>
          <a:p>
            <a:r>
              <a:rPr lang="en-US" dirty="0" smtClean="0"/>
              <a:t>D	king, congress, and supreme court</a:t>
            </a:r>
            <a:endParaRPr lang="en-US" dirty="0"/>
          </a:p>
        </p:txBody>
      </p:sp>
    </p:spTree>
    <p:extLst>
      <p:ext uri="{BB962C8B-B14F-4D97-AF65-F5344CB8AC3E}">
        <p14:creationId xmlns:p14="http://schemas.microsoft.com/office/powerpoint/2010/main" val="2334526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background do mestizos have?</a:t>
            </a:r>
            <a:endParaRPr lang="en-US" dirty="0"/>
          </a:p>
        </p:txBody>
      </p:sp>
      <p:sp>
        <p:nvSpPr>
          <p:cNvPr id="3" name="Content Placeholder 2"/>
          <p:cNvSpPr>
            <a:spLocks noGrp="1"/>
          </p:cNvSpPr>
          <p:nvPr>
            <p:ph idx="1"/>
          </p:nvPr>
        </p:nvSpPr>
        <p:spPr/>
        <p:txBody>
          <a:bodyPr/>
          <a:lstStyle/>
          <a:p>
            <a:r>
              <a:rPr lang="en-US" dirty="0" smtClean="0"/>
              <a:t>A </a:t>
            </a:r>
            <a:r>
              <a:rPr lang="en-US" dirty="0"/>
              <a:t>	</a:t>
            </a:r>
            <a:r>
              <a:rPr lang="en-US" dirty="0" smtClean="0"/>
              <a:t>African and English</a:t>
            </a:r>
          </a:p>
          <a:p>
            <a:r>
              <a:rPr lang="en-US" dirty="0" smtClean="0"/>
              <a:t>B	Spanish</a:t>
            </a:r>
          </a:p>
          <a:p>
            <a:r>
              <a:rPr lang="en-US" dirty="0" smtClean="0"/>
              <a:t>C	mixed ancestry</a:t>
            </a:r>
          </a:p>
          <a:p>
            <a:r>
              <a:rPr lang="en-US" dirty="0" smtClean="0"/>
              <a:t>D	Native American</a:t>
            </a:r>
            <a:endParaRPr lang="en-US" dirty="0"/>
          </a:p>
        </p:txBody>
      </p:sp>
    </p:spTree>
    <p:extLst>
      <p:ext uri="{BB962C8B-B14F-4D97-AF65-F5344CB8AC3E}">
        <p14:creationId xmlns:p14="http://schemas.microsoft.com/office/powerpoint/2010/main" val="2417279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Brazil, from where did most slave labor come?</a:t>
            </a:r>
            <a:endParaRPr lang="en-US" dirty="0"/>
          </a:p>
        </p:txBody>
      </p:sp>
      <p:sp>
        <p:nvSpPr>
          <p:cNvPr id="3" name="Content Placeholder 2"/>
          <p:cNvSpPr>
            <a:spLocks noGrp="1"/>
          </p:cNvSpPr>
          <p:nvPr>
            <p:ph idx="1"/>
          </p:nvPr>
        </p:nvSpPr>
        <p:spPr/>
        <p:txBody>
          <a:bodyPr/>
          <a:lstStyle/>
          <a:p>
            <a:r>
              <a:rPr lang="en-US" dirty="0" smtClean="0"/>
              <a:t>A	Africa</a:t>
            </a:r>
          </a:p>
          <a:p>
            <a:r>
              <a:rPr lang="en-US" dirty="0" smtClean="0"/>
              <a:t>B	Asia</a:t>
            </a:r>
          </a:p>
          <a:p>
            <a:r>
              <a:rPr lang="en-US" dirty="0" smtClean="0"/>
              <a:t>C	Europe</a:t>
            </a:r>
          </a:p>
          <a:p>
            <a:r>
              <a:rPr lang="en-US" dirty="0" smtClean="0"/>
              <a:t>D	North America</a:t>
            </a:r>
            <a:endParaRPr lang="en-US" dirty="0"/>
          </a:p>
        </p:txBody>
      </p:sp>
    </p:spTree>
    <p:extLst>
      <p:ext uri="{BB962C8B-B14F-4D97-AF65-F5344CB8AC3E}">
        <p14:creationId xmlns:p14="http://schemas.microsoft.com/office/powerpoint/2010/main" val="549584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geographic feature stretches nearly the entire </a:t>
            </a:r>
            <a:r>
              <a:rPr lang="en-US" u="sng" dirty="0" smtClean="0"/>
              <a:t>width</a:t>
            </a:r>
            <a:r>
              <a:rPr lang="en-US" dirty="0" smtClean="0"/>
              <a:t> of South America?</a:t>
            </a:r>
            <a:endParaRPr lang="en-US" dirty="0"/>
          </a:p>
        </p:txBody>
      </p:sp>
      <p:sp>
        <p:nvSpPr>
          <p:cNvPr id="3" name="Content Placeholder 2"/>
          <p:cNvSpPr>
            <a:spLocks noGrp="1"/>
          </p:cNvSpPr>
          <p:nvPr>
            <p:ph idx="1"/>
          </p:nvPr>
        </p:nvSpPr>
        <p:spPr/>
        <p:txBody>
          <a:bodyPr/>
          <a:lstStyle/>
          <a:p>
            <a:r>
              <a:rPr lang="en-US" dirty="0" smtClean="0"/>
              <a:t>A	Amazon Basin</a:t>
            </a:r>
          </a:p>
          <a:p>
            <a:r>
              <a:rPr lang="en-US" dirty="0" smtClean="0"/>
              <a:t>B	Andes Mountains</a:t>
            </a:r>
          </a:p>
          <a:p>
            <a:r>
              <a:rPr lang="en-US" dirty="0" smtClean="0"/>
              <a:t>C	Angel Falls</a:t>
            </a:r>
          </a:p>
          <a:p>
            <a:r>
              <a:rPr lang="en-US" dirty="0" smtClean="0"/>
              <a:t>D	Guiana Highlands</a:t>
            </a:r>
            <a:endParaRPr lang="en-US" dirty="0"/>
          </a:p>
        </p:txBody>
      </p:sp>
    </p:spTree>
    <p:extLst>
      <p:ext uri="{BB962C8B-B14F-4D97-AF65-F5344CB8AC3E}">
        <p14:creationId xmlns:p14="http://schemas.microsoft.com/office/powerpoint/2010/main" val="2743890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the land drained by a river and its tributaries</a:t>
            </a:r>
            <a:endParaRPr lang="en-US" dirty="0"/>
          </a:p>
        </p:txBody>
      </p:sp>
      <p:sp>
        <p:nvSpPr>
          <p:cNvPr id="3" name="Content Placeholder 2"/>
          <p:cNvSpPr>
            <a:spLocks noGrp="1"/>
          </p:cNvSpPr>
          <p:nvPr>
            <p:ph idx="1"/>
          </p:nvPr>
        </p:nvSpPr>
        <p:spPr/>
        <p:txBody>
          <a:bodyPr/>
          <a:lstStyle/>
          <a:p>
            <a:r>
              <a:rPr lang="en-US" dirty="0" smtClean="0"/>
              <a:t>A	basin</a:t>
            </a:r>
          </a:p>
          <a:p>
            <a:r>
              <a:rPr lang="en-US" dirty="0" smtClean="0"/>
              <a:t>B	delta</a:t>
            </a:r>
          </a:p>
          <a:p>
            <a:r>
              <a:rPr lang="en-US" dirty="0" smtClean="0"/>
              <a:t>C	plateau</a:t>
            </a:r>
          </a:p>
          <a:p>
            <a:r>
              <a:rPr lang="en-US" dirty="0" smtClean="0"/>
              <a:t>D	strait</a:t>
            </a:r>
            <a:endParaRPr lang="en-US" dirty="0"/>
          </a:p>
        </p:txBody>
      </p:sp>
    </p:spTree>
    <p:extLst>
      <p:ext uri="{BB962C8B-B14F-4D97-AF65-F5344CB8AC3E}">
        <p14:creationId xmlns:p14="http://schemas.microsoft.com/office/powerpoint/2010/main" val="3927464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Flat land with steep sides, raised above the surrounding land</a:t>
            </a:r>
            <a:endParaRPr lang="en-US" dirty="0"/>
          </a:p>
        </p:txBody>
      </p:sp>
      <p:sp>
        <p:nvSpPr>
          <p:cNvPr id="3" name="Content Placeholder 2"/>
          <p:cNvSpPr>
            <a:spLocks noGrp="1"/>
          </p:cNvSpPr>
          <p:nvPr>
            <p:ph idx="1"/>
          </p:nvPr>
        </p:nvSpPr>
        <p:spPr/>
        <p:txBody>
          <a:bodyPr/>
          <a:lstStyle/>
          <a:p>
            <a:r>
              <a:rPr lang="en-US" dirty="0" smtClean="0"/>
              <a:t>A	basin</a:t>
            </a:r>
          </a:p>
          <a:p>
            <a:r>
              <a:rPr lang="en-US" dirty="0" smtClean="0"/>
              <a:t>B	delta</a:t>
            </a:r>
          </a:p>
          <a:p>
            <a:r>
              <a:rPr lang="en-US" dirty="0" smtClean="0"/>
              <a:t>C	plateau</a:t>
            </a:r>
          </a:p>
          <a:p>
            <a:r>
              <a:rPr lang="en-US" dirty="0" smtClean="0"/>
              <a:t>D	strait</a:t>
            </a:r>
            <a:endParaRPr lang="en-US" dirty="0"/>
          </a:p>
        </p:txBody>
      </p:sp>
    </p:spTree>
    <p:extLst>
      <p:ext uri="{BB962C8B-B14F-4D97-AF65-F5344CB8AC3E}">
        <p14:creationId xmlns:p14="http://schemas.microsoft.com/office/powerpoint/2010/main" val="1700057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empire was located along the western coast of South America from 1438 until the 1530s?</a:t>
            </a:r>
            <a:endParaRPr lang="en-US" dirty="0"/>
          </a:p>
        </p:txBody>
      </p:sp>
      <p:sp>
        <p:nvSpPr>
          <p:cNvPr id="3" name="Content Placeholder 2"/>
          <p:cNvSpPr>
            <a:spLocks noGrp="1"/>
          </p:cNvSpPr>
          <p:nvPr>
            <p:ph idx="1"/>
          </p:nvPr>
        </p:nvSpPr>
        <p:spPr/>
        <p:txBody>
          <a:bodyPr/>
          <a:lstStyle/>
          <a:p>
            <a:r>
              <a:rPr lang="en-US" dirty="0" smtClean="0"/>
              <a:t>A	Guarani</a:t>
            </a:r>
          </a:p>
          <a:p>
            <a:r>
              <a:rPr lang="en-US" dirty="0" smtClean="0"/>
              <a:t>B	Inca</a:t>
            </a:r>
          </a:p>
          <a:p>
            <a:r>
              <a:rPr lang="en-US" dirty="0" smtClean="0"/>
              <a:t>C	</a:t>
            </a:r>
            <a:r>
              <a:rPr lang="en-US" dirty="0" err="1" smtClean="0"/>
              <a:t>Nasca</a:t>
            </a:r>
            <a:endParaRPr lang="en-US" dirty="0" smtClean="0"/>
          </a:p>
          <a:p>
            <a:r>
              <a:rPr lang="en-US" dirty="0" smtClean="0"/>
              <a:t>D	</a:t>
            </a:r>
            <a:r>
              <a:rPr lang="en-US" dirty="0" err="1" smtClean="0"/>
              <a:t>Quecha</a:t>
            </a:r>
            <a:endParaRPr lang="en-US" dirty="0"/>
          </a:p>
        </p:txBody>
      </p:sp>
    </p:spTree>
    <p:extLst>
      <p:ext uri="{BB962C8B-B14F-4D97-AF65-F5344CB8AC3E}">
        <p14:creationId xmlns:p14="http://schemas.microsoft.com/office/powerpoint/2010/main" val="2462718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narrow channel that joins two larger bodies of water</a:t>
            </a:r>
            <a:endParaRPr lang="en-US" dirty="0"/>
          </a:p>
        </p:txBody>
      </p:sp>
      <p:sp>
        <p:nvSpPr>
          <p:cNvPr id="3" name="Content Placeholder 2"/>
          <p:cNvSpPr>
            <a:spLocks noGrp="1"/>
          </p:cNvSpPr>
          <p:nvPr>
            <p:ph idx="1"/>
          </p:nvPr>
        </p:nvSpPr>
        <p:spPr/>
        <p:txBody>
          <a:bodyPr/>
          <a:lstStyle/>
          <a:p>
            <a:r>
              <a:rPr lang="en-US" dirty="0" smtClean="0"/>
              <a:t>A	basin	</a:t>
            </a:r>
          </a:p>
          <a:p>
            <a:r>
              <a:rPr lang="en-US" dirty="0" smtClean="0"/>
              <a:t>B	delta</a:t>
            </a:r>
          </a:p>
          <a:p>
            <a:r>
              <a:rPr lang="en-US" dirty="0" smtClean="0"/>
              <a:t>C	plateau</a:t>
            </a:r>
          </a:p>
          <a:p>
            <a:r>
              <a:rPr lang="en-US" dirty="0" smtClean="0"/>
              <a:t>D	strait</a:t>
            </a:r>
            <a:endParaRPr lang="en-US" dirty="0"/>
          </a:p>
        </p:txBody>
      </p:sp>
    </p:spTree>
    <p:extLst>
      <p:ext uri="{BB962C8B-B14F-4D97-AF65-F5344CB8AC3E}">
        <p14:creationId xmlns:p14="http://schemas.microsoft.com/office/powerpoint/2010/main" val="2259019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Mexico is found south of the United States and east of the Pacific Ocean is an example of which theme of geography?</a:t>
            </a:r>
            <a:endParaRPr lang="en-US" dirty="0"/>
          </a:p>
        </p:txBody>
      </p:sp>
      <p:sp>
        <p:nvSpPr>
          <p:cNvPr id="3" name="Content Placeholder 2"/>
          <p:cNvSpPr>
            <a:spLocks noGrp="1"/>
          </p:cNvSpPr>
          <p:nvPr>
            <p:ph idx="1"/>
          </p:nvPr>
        </p:nvSpPr>
        <p:spPr/>
        <p:txBody>
          <a:bodyPr/>
          <a:lstStyle/>
          <a:p>
            <a:r>
              <a:rPr lang="en-US" dirty="0" smtClean="0"/>
              <a:t>A	location</a:t>
            </a:r>
          </a:p>
          <a:p>
            <a:r>
              <a:rPr lang="en-US" dirty="0" smtClean="0"/>
              <a:t>B	place</a:t>
            </a:r>
          </a:p>
          <a:p>
            <a:r>
              <a:rPr lang="en-US" dirty="0" smtClean="0"/>
              <a:t>C	region</a:t>
            </a:r>
          </a:p>
          <a:p>
            <a:r>
              <a:rPr lang="en-US" dirty="0" smtClean="0"/>
              <a:t>D	movement</a:t>
            </a:r>
          </a:p>
          <a:p>
            <a:r>
              <a:rPr lang="en-US" dirty="0" smtClean="0"/>
              <a:t>E	human-environment interaction</a:t>
            </a:r>
            <a:endParaRPr lang="en-US" dirty="0"/>
          </a:p>
        </p:txBody>
      </p:sp>
    </p:spTree>
    <p:extLst>
      <p:ext uri="{BB962C8B-B14F-4D97-AF65-F5344CB8AC3E}">
        <p14:creationId xmlns:p14="http://schemas.microsoft.com/office/powerpoint/2010/main" val="254942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Round 2</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Your team will earn 2 points for each correct answer.</a:t>
            </a:r>
          </a:p>
          <a:p>
            <a:r>
              <a:rPr lang="en-US" dirty="0" smtClean="0"/>
              <a:t>Your team will lose 1 point for each wrong answer.</a:t>
            </a:r>
            <a:endParaRPr lang="en-US" dirty="0"/>
          </a:p>
        </p:txBody>
      </p:sp>
    </p:spTree>
    <p:extLst>
      <p:ext uri="{BB962C8B-B14F-4D97-AF65-F5344CB8AC3E}">
        <p14:creationId xmlns:p14="http://schemas.microsoft.com/office/powerpoint/2010/main" val="1311274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continent is letter A located on?</a:t>
            </a:r>
            <a:endParaRPr lang="en-US" dirty="0"/>
          </a:p>
        </p:txBody>
      </p:sp>
      <p:sp>
        <p:nvSpPr>
          <p:cNvPr id="3" name="Content Placeholder 2"/>
          <p:cNvSpPr>
            <a:spLocks noGrp="1"/>
          </p:cNvSpPr>
          <p:nvPr>
            <p:ph idx="1"/>
          </p:nvPr>
        </p:nvSpPr>
        <p:spPr/>
        <p:txBody>
          <a:bodyPr/>
          <a:lstStyle/>
          <a:p>
            <a:r>
              <a:rPr lang="en-US" dirty="0" smtClean="0"/>
              <a:t>A	Canada</a:t>
            </a:r>
          </a:p>
          <a:p>
            <a:r>
              <a:rPr lang="en-US" dirty="0" smtClean="0"/>
              <a:t>B	Europe</a:t>
            </a:r>
          </a:p>
          <a:p>
            <a:r>
              <a:rPr lang="en-US" dirty="0" smtClean="0"/>
              <a:t>C	North America</a:t>
            </a:r>
          </a:p>
          <a:p>
            <a:r>
              <a:rPr lang="en-US" dirty="0" smtClean="0"/>
              <a:t>D	United States</a:t>
            </a:r>
            <a:endParaRPr lang="en-US" dirty="0"/>
          </a:p>
        </p:txBody>
      </p:sp>
      <p:pic>
        <p:nvPicPr>
          <p:cNvPr id="4" name="Picture 3"/>
          <p:cNvPicPr>
            <a:picLocks noChangeAspect="1"/>
          </p:cNvPicPr>
          <p:nvPr/>
        </p:nvPicPr>
        <p:blipFill>
          <a:blip r:embed="rId2"/>
          <a:stretch>
            <a:fillRect/>
          </a:stretch>
        </p:blipFill>
        <p:spPr>
          <a:xfrm>
            <a:off x="4029794" y="1925479"/>
            <a:ext cx="8390806" cy="4351338"/>
          </a:xfrm>
          <a:prstGeom prst="rect">
            <a:avLst/>
          </a:prstGeom>
        </p:spPr>
      </p:pic>
    </p:spTree>
    <p:extLst>
      <p:ext uri="{BB962C8B-B14F-4D97-AF65-F5344CB8AC3E}">
        <p14:creationId xmlns:p14="http://schemas.microsoft.com/office/powerpoint/2010/main" val="42881430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country is more developed?</a:t>
            </a:r>
            <a:endParaRPr lang="en-US" dirty="0"/>
          </a:p>
        </p:txBody>
      </p:sp>
      <p:sp>
        <p:nvSpPr>
          <p:cNvPr id="3" name="Content Placeholder 2"/>
          <p:cNvSpPr>
            <a:spLocks noGrp="1"/>
          </p:cNvSpPr>
          <p:nvPr>
            <p:ph idx="1"/>
          </p:nvPr>
        </p:nvSpPr>
        <p:spPr/>
        <p:txBody>
          <a:bodyPr/>
          <a:lstStyle/>
          <a:p>
            <a:r>
              <a:rPr lang="en-US" dirty="0" smtClean="0"/>
              <a:t>A	Mozambique</a:t>
            </a:r>
          </a:p>
          <a:p>
            <a:r>
              <a:rPr lang="en-US" dirty="0" smtClean="0"/>
              <a:t>B	Spain</a:t>
            </a:r>
            <a:endParaRPr lang="en-US" dirty="0"/>
          </a:p>
        </p:txBody>
      </p:sp>
      <p:pic>
        <p:nvPicPr>
          <p:cNvPr id="4" name="Picture 3"/>
          <p:cNvPicPr>
            <a:picLocks noChangeAspect="1"/>
          </p:cNvPicPr>
          <p:nvPr/>
        </p:nvPicPr>
        <p:blipFill>
          <a:blip r:embed="rId2"/>
          <a:stretch>
            <a:fillRect/>
          </a:stretch>
        </p:blipFill>
        <p:spPr>
          <a:xfrm>
            <a:off x="1998345" y="3340417"/>
            <a:ext cx="4629150" cy="3133725"/>
          </a:xfrm>
          <a:prstGeom prst="rect">
            <a:avLst/>
          </a:prstGeom>
        </p:spPr>
      </p:pic>
      <p:pic>
        <p:nvPicPr>
          <p:cNvPr id="5" name="Picture 4"/>
          <p:cNvPicPr>
            <a:picLocks noChangeAspect="1"/>
          </p:cNvPicPr>
          <p:nvPr/>
        </p:nvPicPr>
        <p:blipFill>
          <a:blip r:embed="rId3"/>
          <a:stretch>
            <a:fillRect/>
          </a:stretch>
        </p:blipFill>
        <p:spPr>
          <a:xfrm>
            <a:off x="6716077" y="3340417"/>
            <a:ext cx="4667250" cy="3200400"/>
          </a:xfrm>
          <a:prstGeom prst="rect">
            <a:avLst/>
          </a:prstGeom>
        </p:spPr>
      </p:pic>
    </p:spTree>
    <p:extLst>
      <p:ext uri="{BB962C8B-B14F-4D97-AF65-F5344CB8AC3E}">
        <p14:creationId xmlns:p14="http://schemas.microsoft.com/office/powerpoint/2010/main" val="11393567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city is located at 29˚N, 95˚W?</a:t>
            </a:r>
            <a:endParaRPr lang="en-US" dirty="0"/>
          </a:p>
        </p:txBody>
      </p:sp>
      <p:sp>
        <p:nvSpPr>
          <p:cNvPr id="5" name="Content Placeholder 4"/>
          <p:cNvSpPr>
            <a:spLocks noGrp="1"/>
          </p:cNvSpPr>
          <p:nvPr>
            <p:ph idx="1"/>
          </p:nvPr>
        </p:nvSpPr>
        <p:spPr/>
        <p:txBody>
          <a:bodyPr/>
          <a:lstStyle/>
          <a:p>
            <a:r>
              <a:rPr lang="en-US" dirty="0" smtClean="0"/>
              <a:t>A	Dallas</a:t>
            </a:r>
          </a:p>
          <a:p>
            <a:r>
              <a:rPr lang="en-US" dirty="0" smtClean="0"/>
              <a:t>B	Denver</a:t>
            </a:r>
          </a:p>
          <a:p>
            <a:r>
              <a:rPr lang="en-US" dirty="0" smtClean="0"/>
              <a:t>C	Houston</a:t>
            </a:r>
          </a:p>
          <a:p>
            <a:r>
              <a:rPr lang="en-US" dirty="0" smtClean="0"/>
              <a:t>D	New Orleans</a:t>
            </a:r>
            <a:endParaRPr lang="en-US" dirty="0"/>
          </a:p>
        </p:txBody>
      </p:sp>
      <p:pic>
        <p:nvPicPr>
          <p:cNvPr id="6" name="Content Placeholder 3"/>
          <p:cNvPicPr>
            <a:picLocks noChangeAspect="1"/>
          </p:cNvPicPr>
          <p:nvPr/>
        </p:nvPicPr>
        <p:blipFill>
          <a:blip r:embed="rId2"/>
          <a:stretch>
            <a:fillRect/>
          </a:stretch>
        </p:blipFill>
        <p:spPr>
          <a:xfrm>
            <a:off x="3849383" y="1675823"/>
            <a:ext cx="7885417" cy="4904523"/>
          </a:xfrm>
          <a:prstGeom prst="rect">
            <a:avLst/>
          </a:prstGeom>
        </p:spPr>
      </p:pic>
    </p:spTree>
    <p:extLst>
      <p:ext uri="{BB962C8B-B14F-4D97-AF65-F5344CB8AC3E}">
        <p14:creationId xmlns:p14="http://schemas.microsoft.com/office/powerpoint/2010/main" val="15705825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On the western coast of South America warm, moist air is forced over the Andes Mountain Range.  Once the air reaches the other side of the range, all moisture has left as precipitation.  The Atacama Desert is left with no precipitation.  This is an example of a _____.</a:t>
            </a:r>
            <a:endParaRPr lang="en-US" sz="3200"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A	plateau</a:t>
            </a:r>
          </a:p>
          <a:p>
            <a:r>
              <a:rPr lang="en-US" dirty="0" smtClean="0"/>
              <a:t>B 	wetland</a:t>
            </a:r>
          </a:p>
          <a:p>
            <a:r>
              <a:rPr lang="en-US" dirty="0" smtClean="0"/>
              <a:t>C	rain shadow</a:t>
            </a:r>
          </a:p>
          <a:p>
            <a:r>
              <a:rPr lang="en-US" dirty="0" smtClean="0"/>
              <a:t>D	steppe</a:t>
            </a:r>
            <a:endParaRPr lang="en-US" dirty="0"/>
          </a:p>
        </p:txBody>
      </p:sp>
      <p:pic>
        <p:nvPicPr>
          <p:cNvPr id="4" name="Picture 3"/>
          <p:cNvPicPr>
            <a:picLocks noChangeAspect="1"/>
          </p:cNvPicPr>
          <p:nvPr/>
        </p:nvPicPr>
        <p:blipFill>
          <a:blip r:embed="rId2"/>
          <a:stretch>
            <a:fillRect/>
          </a:stretch>
        </p:blipFill>
        <p:spPr>
          <a:xfrm>
            <a:off x="5150167" y="2849880"/>
            <a:ext cx="7191990" cy="4008120"/>
          </a:xfrm>
          <a:prstGeom prst="rect">
            <a:avLst/>
          </a:prstGeom>
        </p:spPr>
      </p:pic>
    </p:spTree>
    <p:extLst>
      <p:ext uri="{BB962C8B-B14F-4D97-AF65-F5344CB8AC3E}">
        <p14:creationId xmlns:p14="http://schemas.microsoft.com/office/powerpoint/2010/main" val="19976832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hemispheres is Australia located in?</a:t>
            </a:r>
            <a:endParaRPr lang="en-US" dirty="0"/>
          </a:p>
        </p:txBody>
      </p:sp>
      <p:sp>
        <p:nvSpPr>
          <p:cNvPr id="3" name="Content Placeholder 2"/>
          <p:cNvSpPr>
            <a:spLocks noGrp="1"/>
          </p:cNvSpPr>
          <p:nvPr>
            <p:ph idx="1"/>
          </p:nvPr>
        </p:nvSpPr>
        <p:spPr/>
        <p:txBody>
          <a:bodyPr/>
          <a:lstStyle/>
          <a:p>
            <a:r>
              <a:rPr lang="en-US" dirty="0" smtClean="0"/>
              <a:t>A	North and East</a:t>
            </a:r>
          </a:p>
          <a:p>
            <a:r>
              <a:rPr lang="en-US" dirty="0" smtClean="0"/>
              <a:t>B	North and West</a:t>
            </a:r>
          </a:p>
          <a:p>
            <a:r>
              <a:rPr lang="en-US" dirty="0" smtClean="0"/>
              <a:t>C	South and East</a:t>
            </a:r>
          </a:p>
          <a:p>
            <a:r>
              <a:rPr lang="en-US" dirty="0" smtClean="0"/>
              <a:t>D	South and West</a:t>
            </a:r>
          </a:p>
        </p:txBody>
      </p:sp>
      <p:pic>
        <p:nvPicPr>
          <p:cNvPr id="4" name="Picture 3"/>
          <p:cNvPicPr>
            <a:picLocks noChangeAspect="1"/>
          </p:cNvPicPr>
          <p:nvPr/>
        </p:nvPicPr>
        <p:blipFill>
          <a:blip r:embed="rId2"/>
          <a:stretch>
            <a:fillRect/>
          </a:stretch>
        </p:blipFill>
        <p:spPr>
          <a:xfrm>
            <a:off x="4174035" y="2316480"/>
            <a:ext cx="8233458" cy="4269740"/>
          </a:xfrm>
          <a:prstGeom prst="rect">
            <a:avLst/>
          </a:prstGeom>
        </p:spPr>
      </p:pic>
    </p:spTree>
    <p:extLst>
      <p:ext uri="{BB962C8B-B14F-4D97-AF65-F5344CB8AC3E}">
        <p14:creationId xmlns:p14="http://schemas.microsoft.com/office/powerpoint/2010/main" val="2464161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founder of Islam is _____.	</a:t>
            </a:r>
            <a:endParaRPr lang="en-US" dirty="0"/>
          </a:p>
        </p:txBody>
      </p:sp>
      <p:sp>
        <p:nvSpPr>
          <p:cNvPr id="3" name="Content Placeholder 2"/>
          <p:cNvSpPr>
            <a:spLocks noGrp="1"/>
          </p:cNvSpPr>
          <p:nvPr>
            <p:ph idx="1"/>
          </p:nvPr>
        </p:nvSpPr>
        <p:spPr/>
        <p:txBody>
          <a:bodyPr/>
          <a:lstStyle/>
          <a:p>
            <a:r>
              <a:rPr lang="en-US" dirty="0" smtClean="0"/>
              <a:t>A	Muhammad</a:t>
            </a:r>
          </a:p>
          <a:p>
            <a:r>
              <a:rPr lang="en-US" dirty="0" smtClean="0"/>
              <a:t>B	Confucius</a:t>
            </a:r>
          </a:p>
          <a:p>
            <a:r>
              <a:rPr lang="en-US" dirty="0" smtClean="0"/>
              <a:t>C	Abraham</a:t>
            </a:r>
          </a:p>
          <a:p>
            <a:r>
              <a:rPr lang="en-US" dirty="0" smtClean="0"/>
              <a:t>D	Jesus</a:t>
            </a:r>
            <a:endParaRPr lang="en-US" dirty="0"/>
          </a:p>
        </p:txBody>
      </p:sp>
    </p:spTree>
    <p:extLst>
      <p:ext uri="{BB962C8B-B14F-4D97-AF65-F5344CB8AC3E}">
        <p14:creationId xmlns:p14="http://schemas.microsoft.com/office/powerpoint/2010/main" val="40616371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40˚N, 70˚W is located in what body of water?</a:t>
            </a:r>
            <a:endParaRPr lang="en-US" dirty="0"/>
          </a:p>
        </p:txBody>
      </p:sp>
      <p:sp>
        <p:nvSpPr>
          <p:cNvPr id="3" name="Content Placeholder 2"/>
          <p:cNvSpPr>
            <a:spLocks noGrp="1"/>
          </p:cNvSpPr>
          <p:nvPr>
            <p:ph idx="1"/>
          </p:nvPr>
        </p:nvSpPr>
        <p:spPr/>
        <p:txBody>
          <a:bodyPr/>
          <a:lstStyle/>
          <a:p>
            <a:r>
              <a:rPr lang="en-US" dirty="0" smtClean="0"/>
              <a:t>A	Arctic Ocean</a:t>
            </a:r>
          </a:p>
          <a:p>
            <a:r>
              <a:rPr lang="en-US" dirty="0" smtClean="0"/>
              <a:t>B	Atlantic Ocean</a:t>
            </a:r>
          </a:p>
          <a:p>
            <a:r>
              <a:rPr lang="en-US" dirty="0" smtClean="0"/>
              <a:t>C	Gulf of Mexico</a:t>
            </a:r>
          </a:p>
          <a:p>
            <a:r>
              <a:rPr lang="en-US" dirty="0" smtClean="0"/>
              <a:t>D	Pacific Ocean</a:t>
            </a:r>
            <a:endParaRPr lang="en-US" dirty="0"/>
          </a:p>
        </p:txBody>
      </p:sp>
      <p:pic>
        <p:nvPicPr>
          <p:cNvPr id="4" name="Content Placeholder 3"/>
          <p:cNvPicPr>
            <a:picLocks noChangeAspect="1"/>
          </p:cNvPicPr>
          <p:nvPr/>
        </p:nvPicPr>
        <p:blipFill>
          <a:blip r:embed="rId2"/>
          <a:stretch>
            <a:fillRect/>
          </a:stretch>
        </p:blipFill>
        <p:spPr>
          <a:xfrm>
            <a:off x="4109490" y="1501566"/>
            <a:ext cx="7899629" cy="4913363"/>
          </a:xfrm>
          <a:prstGeom prst="rect">
            <a:avLst/>
          </a:prstGeom>
        </p:spPr>
      </p:pic>
    </p:spTree>
    <p:extLst>
      <p:ext uri="{BB962C8B-B14F-4D97-AF65-F5344CB8AC3E}">
        <p14:creationId xmlns:p14="http://schemas.microsoft.com/office/powerpoint/2010/main" val="23514035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Along which physical feature does most of the mining occur?</a:t>
            </a:r>
            <a:endParaRPr lang="en-US" dirty="0"/>
          </a:p>
        </p:txBody>
      </p:sp>
      <p:sp>
        <p:nvSpPr>
          <p:cNvPr id="3" name="Content Placeholder 2"/>
          <p:cNvSpPr>
            <a:spLocks noGrp="1"/>
          </p:cNvSpPr>
          <p:nvPr>
            <p:ph idx="1"/>
          </p:nvPr>
        </p:nvSpPr>
        <p:spPr/>
        <p:txBody>
          <a:bodyPr/>
          <a:lstStyle/>
          <a:p>
            <a:r>
              <a:rPr lang="en-US" dirty="0" smtClean="0"/>
              <a:t>A	Amazon Rainforest</a:t>
            </a:r>
          </a:p>
          <a:p>
            <a:r>
              <a:rPr lang="en-US" dirty="0" smtClean="0"/>
              <a:t>B	Pampas Plains</a:t>
            </a:r>
          </a:p>
          <a:p>
            <a:r>
              <a:rPr lang="en-US" dirty="0" smtClean="0"/>
              <a:t>C	Andes Mountains</a:t>
            </a:r>
          </a:p>
          <a:p>
            <a:r>
              <a:rPr lang="en-US" dirty="0" smtClean="0"/>
              <a:t>D	Amazon River</a:t>
            </a:r>
            <a:endParaRPr lang="en-US" dirty="0"/>
          </a:p>
        </p:txBody>
      </p:sp>
      <p:pic>
        <p:nvPicPr>
          <p:cNvPr id="4" name="Picture 3"/>
          <p:cNvPicPr>
            <a:picLocks noChangeAspect="1"/>
          </p:cNvPicPr>
          <p:nvPr/>
        </p:nvPicPr>
        <p:blipFill>
          <a:blip r:embed="rId2"/>
          <a:stretch>
            <a:fillRect/>
          </a:stretch>
        </p:blipFill>
        <p:spPr>
          <a:xfrm>
            <a:off x="5929312" y="1112520"/>
            <a:ext cx="4672467" cy="5512911"/>
          </a:xfrm>
          <a:prstGeom prst="rect">
            <a:avLst/>
          </a:prstGeom>
        </p:spPr>
      </p:pic>
    </p:spTree>
    <p:extLst>
      <p:ext uri="{BB962C8B-B14F-4D97-AF65-F5344CB8AC3E}">
        <p14:creationId xmlns:p14="http://schemas.microsoft.com/office/powerpoint/2010/main" val="31809210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ocean is letter E located in?</a:t>
            </a:r>
            <a:endParaRPr lang="en-US" dirty="0"/>
          </a:p>
        </p:txBody>
      </p:sp>
      <p:sp>
        <p:nvSpPr>
          <p:cNvPr id="3" name="Content Placeholder 2"/>
          <p:cNvSpPr>
            <a:spLocks noGrp="1"/>
          </p:cNvSpPr>
          <p:nvPr>
            <p:ph idx="1"/>
          </p:nvPr>
        </p:nvSpPr>
        <p:spPr/>
        <p:txBody>
          <a:bodyPr/>
          <a:lstStyle/>
          <a:p>
            <a:r>
              <a:rPr lang="en-US" dirty="0" smtClean="0"/>
              <a:t>A	Atlantic Ocean</a:t>
            </a:r>
          </a:p>
          <a:p>
            <a:r>
              <a:rPr lang="en-US" dirty="0" smtClean="0"/>
              <a:t>B	Indian Ocean</a:t>
            </a:r>
          </a:p>
          <a:p>
            <a:r>
              <a:rPr lang="en-US" dirty="0" smtClean="0"/>
              <a:t>C	Pacific Ocean</a:t>
            </a:r>
          </a:p>
          <a:p>
            <a:r>
              <a:rPr lang="en-US" dirty="0" smtClean="0"/>
              <a:t>D	Southern Ocean</a:t>
            </a:r>
            <a:endParaRPr lang="en-US" dirty="0"/>
          </a:p>
        </p:txBody>
      </p:sp>
      <p:pic>
        <p:nvPicPr>
          <p:cNvPr id="4" name="Picture 3"/>
          <p:cNvPicPr>
            <a:picLocks noChangeAspect="1"/>
          </p:cNvPicPr>
          <p:nvPr/>
        </p:nvPicPr>
        <p:blipFill>
          <a:blip r:embed="rId2"/>
          <a:stretch>
            <a:fillRect/>
          </a:stretch>
        </p:blipFill>
        <p:spPr>
          <a:xfrm>
            <a:off x="4197667" y="2115186"/>
            <a:ext cx="8390805" cy="4351338"/>
          </a:xfrm>
          <a:prstGeom prst="rect">
            <a:avLst/>
          </a:prstGeom>
        </p:spPr>
      </p:pic>
    </p:spTree>
    <p:extLst>
      <p:ext uri="{BB962C8B-B14F-4D97-AF65-F5344CB8AC3E}">
        <p14:creationId xmlns:p14="http://schemas.microsoft.com/office/powerpoint/2010/main" val="17168410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age group has the largest number of people in Spain?</a:t>
            </a:r>
            <a:endParaRPr lang="en-US" dirty="0"/>
          </a:p>
        </p:txBody>
      </p:sp>
      <p:sp>
        <p:nvSpPr>
          <p:cNvPr id="3" name="Content Placeholder 2"/>
          <p:cNvSpPr>
            <a:spLocks noGrp="1"/>
          </p:cNvSpPr>
          <p:nvPr>
            <p:ph idx="1"/>
          </p:nvPr>
        </p:nvSpPr>
        <p:spPr/>
        <p:txBody>
          <a:bodyPr/>
          <a:lstStyle/>
          <a:p>
            <a:r>
              <a:rPr lang="en-US" dirty="0" smtClean="0"/>
              <a:t>A	5-9</a:t>
            </a:r>
          </a:p>
          <a:p>
            <a:r>
              <a:rPr lang="en-US" dirty="0" smtClean="0"/>
              <a:t>B	0-4</a:t>
            </a:r>
          </a:p>
          <a:p>
            <a:r>
              <a:rPr lang="en-US" dirty="0" smtClean="0"/>
              <a:t>C	40-44</a:t>
            </a:r>
          </a:p>
          <a:p>
            <a:r>
              <a:rPr lang="en-US" dirty="0" smtClean="0"/>
              <a:t>D	35-39</a:t>
            </a:r>
            <a:endParaRPr lang="en-US" dirty="0"/>
          </a:p>
        </p:txBody>
      </p:sp>
      <p:pic>
        <p:nvPicPr>
          <p:cNvPr id="4" name="Picture 3"/>
          <p:cNvPicPr>
            <a:picLocks noChangeAspect="1"/>
          </p:cNvPicPr>
          <p:nvPr/>
        </p:nvPicPr>
        <p:blipFill>
          <a:blip r:embed="rId2"/>
          <a:stretch>
            <a:fillRect/>
          </a:stretch>
        </p:blipFill>
        <p:spPr>
          <a:xfrm>
            <a:off x="2745105" y="3614737"/>
            <a:ext cx="4629150" cy="3133725"/>
          </a:xfrm>
          <a:prstGeom prst="rect">
            <a:avLst/>
          </a:prstGeom>
        </p:spPr>
      </p:pic>
      <p:pic>
        <p:nvPicPr>
          <p:cNvPr id="5" name="Picture 4"/>
          <p:cNvPicPr>
            <a:picLocks noChangeAspect="1"/>
          </p:cNvPicPr>
          <p:nvPr/>
        </p:nvPicPr>
        <p:blipFill>
          <a:blip r:embed="rId3"/>
          <a:stretch>
            <a:fillRect/>
          </a:stretch>
        </p:blipFill>
        <p:spPr>
          <a:xfrm>
            <a:off x="7524750" y="3581399"/>
            <a:ext cx="4667250" cy="3200400"/>
          </a:xfrm>
          <a:prstGeom prst="rect">
            <a:avLst/>
          </a:prstGeom>
        </p:spPr>
      </p:pic>
    </p:spTree>
    <p:extLst>
      <p:ext uri="{BB962C8B-B14F-4D97-AF65-F5344CB8AC3E}">
        <p14:creationId xmlns:p14="http://schemas.microsoft.com/office/powerpoint/2010/main" val="30054378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primary resource in southern Argentina?</a:t>
            </a:r>
            <a:endParaRPr lang="en-US" dirty="0"/>
          </a:p>
        </p:txBody>
      </p:sp>
      <p:sp>
        <p:nvSpPr>
          <p:cNvPr id="3" name="Content Placeholder 2"/>
          <p:cNvSpPr>
            <a:spLocks noGrp="1"/>
          </p:cNvSpPr>
          <p:nvPr>
            <p:ph idx="1"/>
          </p:nvPr>
        </p:nvSpPr>
        <p:spPr/>
        <p:txBody>
          <a:bodyPr/>
          <a:lstStyle/>
          <a:p>
            <a:r>
              <a:rPr lang="en-US" dirty="0" smtClean="0"/>
              <a:t>A	cattle</a:t>
            </a:r>
          </a:p>
          <a:p>
            <a:r>
              <a:rPr lang="en-US" dirty="0" smtClean="0"/>
              <a:t>B	oil	</a:t>
            </a:r>
          </a:p>
          <a:p>
            <a:r>
              <a:rPr lang="en-US" dirty="0" smtClean="0"/>
              <a:t>C	coffee</a:t>
            </a:r>
          </a:p>
          <a:p>
            <a:r>
              <a:rPr lang="en-US" dirty="0" smtClean="0"/>
              <a:t>D	silver</a:t>
            </a:r>
            <a:endParaRPr lang="en-US" dirty="0"/>
          </a:p>
        </p:txBody>
      </p:sp>
      <p:pic>
        <p:nvPicPr>
          <p:cNvPr id="4" name="Picture 3"/>
          <p:cNvPicPr>
            <a:picLocks noChangeAspect="1"/>
          </p:cNvPicPr>
          <p:nvPr/>
        </p:nvPicPr>
        <p:blipFill>
          <a:blip r:embed="rId2"/>
          <a:stretch>
            <a:fillRect/>
          </a:stretch>
        </p:blipFill>
        <p:spPr>
          <a:xfrm>
            <a:off x="6096000" y="1112520"/>
            <a:ext cx="4672467" cy="5512911"/>
          </a:xfrm>
          <a:prstGeom prst="rect">
            <a:avLst/>
          </a:prstGeom>
        </p:spPr>
      </p:pic>
    </p:spTree>
    <p:extLst>
      <p:ext uri="{BB962C8B-B14F-4D97-AF65-F5344CB8AC3E}">
        <p14:creationId xmlns:p14="http://schemas.microsoft.com/office/powerpoint/2010/main" val="2057666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only ocean that is located in all four hemispheres?</a:t>
            </a:r>
            <a:endParaRPr lang="en-US" dirty="0"/>
          </a:p>
        </p:txBody>
      </p:sp>
      <p:sp>
        <p:nvSpPr>
          <p:cNvPr id="3" name="Content Placeholder 2"/>
          <p:cNvSpPr>
            <a:spLocks noGrp="1"/>
          </p:cNvSpPr>
          <p:nvPr>
            <p:ph idx="1"/>
          </p:nvPr>
        </p:nvSpPr>
        <p:spPr/>
        <p:txBody>
          <a:bodyPr/>
          <a:lstStyle/>
          <a:p>
            <a:r>
              <a:rPr lang="en-US" dirty="0" smtClean="0"/>
              <a:t>A	Pacific Ocean</a:t>
            </a:r>
          </a:p>
          <a:p>
            <a:r>
              <a:rPr lang="en-US" dirty="0" smtClean="0"/>
              <a:t>B	Atlantic Ocean</a:t>
            </a:r>
          </a:p>
          <a:p>
            <a:r>
              <a:rPr lang="en-US" dirty="0" smtClean="0"/>
              <a:t>C	Arctic Ocean</a:t>
            </a:r>
          </a:p>
          <a:p>
            <a:r>
              <a:rPr lang="en-US" dirty="0" smtClean="0"/>
              <a:t>D	Southern Ocean</a:t>
            </a:r>
            <a:endParaRPr lang="en-US" dirty="0"/>
          </a:p>
        </p:txBody>
      </p:sp>
      <p:pic>
        <p:nvPicPr>
          <p:cNvPr id="4" name="Picture 3"/>
          <p:cNvPicPr>
            <a:picLocks noChangeAspect="1"/>
          </p:cNvPicPr>
          <p:nvPr/>
        </p:nvPicPr>
        <p:blipFill>
          <a:blip r:embed="rId2"/>
          <a:stretch>
            <a:fillRect/>
          </a:stretch>
        </p:blipFill>
        <p:spPr>
          <a:xfrm>
            <a:off x="4231799" y="2362201"/>
            <a:ext cx="8174683" cy="4239260"/>
          </a:xfrm>
          <a:prstGeom prst="rect">
            <a:avLst/>
          </a:prstGeom>
        </p:spPr>
      </p:pic>
    </p:spTree>
    <p:extLst>
      <p:ext uri="{BB962C8B-B14F-4D97-AF65-F5344CB8AC3E}">
        <p14:creationId xmlns:p14="http://schemas.microsoft.com/office/powerpoint/2010/main" val="19223463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 the process in 1.</a:t>
            </a:r>
            <a:endParaRPr lang="en-US" dirty="0"/>
          </a:p>
        </p:txBody>
      </p:sp>
      <p:sp>
        <p:nvSpPr>
          <p:cNvPr id="3" name="Content Placeholder 2"/>
          <p:cNvSpPr>
            <a:spLocks noGrp="1"/>
          </p:cNvSpPr>
          <p:nvPr>
            <p:ph idx="1"/>
          </p:nvPr>
        </p:nvSpPr>
        <p:spPr/>
        <p:txBody>
          <a:bodyPr/>
          <a:lstStyle/>
          <a:p>
            <a:r>
              <a:rPr lang="en-US" dirty="0" smtClean="0"/>
              <a:t>A	evaporation</a:t>
            </a:r>
          </a:p>
          <a:p>
            <a:r>
              <a:rPr lang="en-US" dirty="0" smtClean="0"/>
              <a:t>B	run-off</a:t>
            </a:r>
          </a:p>
          <a:p>
            <a:r>
              <a:rPr lang="en-US" dirty="0" smtClean="0"/>
              <a:t>C	condensation</a:t>
            </a:r>
          </a:p>
          <a:p>
            <a:r>
              <a:rPr lang="en-US" dirty="0" smtClean="0"/>
              <a:t>D	precipitation</a:t>
            </a:r>
            <a:endParaRPr lang="en-US" dirty="0"/>
          </a:p>
        </p:txBody>
      </p:sp>
      <p:pic>
        <p:nvPicPr>
          <p:cNvPr id="4" name="Picture 3"/>
          <p:cNvPicPr>
            <a:picLocks noChangeAspect="1"/>
          </p:cNvPicPr>
          <p:nvPr/>
        </p:nvPicPr>
        <p:blipFill>
          <a:blip r:embed="rId2"/>
          <a:stretch>
            <a:fillRect/>
          </a:stretch>
        </p:blipFill>
        <p:spPr>
          <a:xfrm>
            <a:off x="4413610" y="1825625"/>
            <a:ext cx="7346276" cy="4866323"/>
          </a:xfrm>
          <a:prstGeom prst="rect">
            <a:avLst/>
          </a:prstGeom>
        </p:spPr>
      </p:pic>
    </p:spTree>
    <p:extLst>
      <p:ext uri="{BB962C8B-B14F-4D97-AF65-F5344CB8AC3E}">
        <p14:creationId xmlns:p14="http://schemas.microsoft.com/office/powerpoint/2010/main" val="22682977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coordinates of Washington, D.C.?</a:t>
            </a:r>
            <a:endParaRPr lang="en-US" dirty="0"/>
          </a:p>
        </p:txBody>
      </p:sp>
      <p:sp>
        <p:nvSpPr>
          <p:cNvPr id="3" name="Content Placeholder 2"/>
          <p:cNvSpPr>
            <a:spLocks noGrp="1"/>
          </p:cNvSpPr>
          <p:nvPr>
            <p:ph idx="1"/>
          </p:nvPr>
        </p:nvSpPr>
        <p:spPr/>
        <p:txBody>
          <a:bodyPr/>
          <a:lstStyle/>
          <a:p>
            <a:r>
              <a:rPr lang="en-US" dirty="0" smtClean="0"/>
              <a:t>A	26˚N, 53˚W</a:t>
            </a:r>
          </a:p>
          <a:p>
            <a:r>
              <a:rPr lang="en-US" dirty="0" smtClean="0"/>
              <a:t>B	38˚N, 77˚W</a:t>
            </a:r>
          </a:p>
          <a:p>
            <a:r>
              <a:rPr lang="en-US" dirty="0" smtClean="0"/>
              <a:t>C	40˚N, 80˚W</a:t>
            </a:r>
          </a:p>
          <a:p>
            <a:r>
              <a:rPr lang="en-US" dirty="0" smtClean="0"/>
              <a:t>D	45˚N, 92˚W</a:t>
            </a:r>
            <a:endParaRPr lang="en-US" dirty="0"/>
          </a:p>
        </p:txBody>
      </p:sp>
      <p:pic>
        <p:nvPicPr>
          <p:cNvPr id="4" name="Content Placeholder 3"/>
          <p:cNvPicPr>
            <a:picLocks noChangeAspect="1"/>
          </p:cNvPicPr>
          <p:nvPr/>
        </p:nvPicPr>
        <p:blipFill>
          <a:blip r:embed="rId2"/>
          <a:stretch>
            <a:fillRect/>
          </a:stretch>
        </p:blipFill>
        <p:spPr>
          <a:xfrm>
            <a:off x="3740141" y="1234440"/>
            <a:ext cx="8280104" cy="5150009"/>
          </a:xfrm>
          <a:prstGeom prst="rect">
            <a:avLst/>
          </a:prstGeom>
        </p:spPr>
      </p:pic>
    </p:spTree>
    <p:extLst>
      <p:ext uri="{BB962C8B-B14F-4D97-AF65-F5344CB8AC3E}">
        <p14:creationId xmlns:p14="http://schemas.microsoft.com/office/powerpoint/2010/main" val="31855972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country’s population is rapidly increasing?</a:t>
            </a:r>
            <a:endParaRPr lang="en-US" dirty="0"/>
          </a:p>
        </p:txBody>
      </p:sp>
      <p:sp>
        <p:nvSpPr>
          <p:cNvPr id="3" name="Content Placeholder 2"/>
          <p:cNvSpPr>
            <a:spLocks noGrp="1"/>
          </p:cNvSpPr>
          <p:nvPr>
            <p:ph idx="1"/>
          </p:nvPr>
        </p:nvSpPr>
        <p:spPr/>
        <p:txBody>
          <a:bodyPr/>
          <a:lstStyle/>
          <a:p>
            <a:r>
              <a:rPr lang="en-US" dirty="0" smtClean="0"/>
              <a:t>A	Mozambique</a:t>
            </a:r>
          </a:p>
          <a:p>
            <a:r>
              <a:rPr lang="en-US" dirty="0" smtClean="0"/>
              <a:t>B	Spain</a:t>
            </a:r>
            <a:endParaRPr lang="en-US" dirty="0"/>
          </a:p>
        </p:txBody>
      </p:sp>
      <p:pic>
        <p:nvPicPr>
          <p:cNvPr id="4" name="Picture 3"/>
          <p:cNvPicPr>
            <a:picLocks noChangeAspect="1"/>
          </p:cNvPicPr>
          <p:nvPr/>
        </p:nvPicPr>
        <p:blipFill>
          <a:blip r:embed="rId2"/>
          <a:stretch>
            <a:fillRect/>
          </a:stretch>
        </p:blipFill>
        <p:spPr>
          <a:xfrm>
            <a:off x="1739265" y="3178175"/>
            <a:ext cx="4629150" cy="3133725"/>
          </a:xfrm>
          <a:prstGeom prst="rect">
            <a:avLst/>
          </a:prstGeom>
        </p:spPr>
      </p:pic>
      <p:pic>
        <p:nvPicPr>
          <p:cNvPr id="5" name="Picture 4"/>
          <p:cNvPicPr>
            <a:picLocks noChangeAspect="1"/>
          </p:cNvPicPr>
          <p:nvPr/>
        </p:nvPicPr>
        <p:blipFill>
          <a:blip r:embed="rId3"/>
          <a:stretch>
            <a:fillRect/>
          </a:stretch>
        </p:blipFill>
        <p:spPr>
          <a:xfrm>
            <a:off x="6686550" y="3144837"/>
            <a:ext cx="4667250" cy="3200400"/>
          </a:xfrm>
          <a:prstGeom prst="rect">
            <a:avLst/>
          </a:prstGeom>
        </p:spPr>
      </p:pic>
    </p:spTree>
    <p:extLst>
      <p:ext uri="{BB962C8B-B14F-4D97-AF65-F5344CB8AC3E}">
        <p14:creationId xmlns:p14="http://schemas.microsoft.com/office/powerpoint/2010/main" val="10415644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 the process in 2.</a:t>
            </a:r>
            <a:endParaRPr lang="en-US" dirty="0"/>
          </a:p>
        </p:txBody>
      </p:sp>
      <p:sp>
        <p:nvSpPr>
          <p:cNvPr id="3" name="Content Placeholder 2"/>
          <p:cNvSpPr>
            <a:spLocks noGrp="1"/>
          </p:cNvSpPr>
          <p:nvPr>
            <p:ph idx="1"/>
          </p:nvPr>
        </p:nvSpPr>
        <p:spPr/>
        <p:txBody>
          <a:bodyPr/>
          <a:lstStyle/>
          <a:p>
            <a:r>
              <a:rPr lang="en-US" dirty="0" smtClean="0"/>
              <a:t>A	evaporation</a:t>
            </a:r>
          </a:p>
          <a:p>
            <a:r>
              <a:rPr lang="en-US" dirty="0" smtClean="0"/>
              <a:t>B	run-off	</a:t>
            </a:r>
          </a:p>
          <a:p>
            <a:r>
              <a:rPr lang="en-US" dirty="0" smtClean="0"/>
              <a:t>C	condensation</a:t>
            </a:r>
          </a:p>
          <a:p>
            <a:r>
              <a:rPr lang="en-US" dirty="0" smtClean="0"/>
              <a:t>D	precipitation</a:t>
            </a:r>
            <a:endParaRPr lang="en-US" dirty="0"/>
          </a:p>
        </p:txBody>
      </p:sp>
      <p:pic>
        <p:nvPicPr>
          <p:cNvPr id="4" name="Picture 3"/>
          <p:cNvPicPr>
            <a:picLocks noChangeAspect="1"/>
          </p:cNvPicPr>
          <p:nvPr/>
        </p:nvPicPr>
        <p:blipFill>
          <a:blip r:embed="rId2"/>
          <a:stretch>
            <a:fillRect/>
          </a:stretch>
        </p:blipFill>
        <p:spPr>
          <a:xfrm>
            <a:off x="4721542" y="1690688"/>
            <a:ext cx="7143530" cy="4732020"/>
          </a:xfrm>
          <a:prstGeom prst="rect">
            <a:avLst/>
          </a:prstGeom>
        </p:spPr>
      </p:pic>
    </p:spTree>
    <p:extLst>
      <p:ext uri="{BB962C8B-B14F-4D97-AF65-F5344CB8AC3E}">
        <p14:creationId xmlns:p14="http://schemas.microsoft.com/office/powerpoint/2010/main" val="3663645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Arkansas River feeds into the Mississippi River, therefore it is a _____.	</a:t>
            </a:r>
            <a:endParaRPr lang="en-US" dirty="0"/>
          </a:p>
        </p:txBody>
      </p:sp>
      <p:sp>
        <p:nvSpPr>
          <p:cNvPr id="3" name="Content Placeholder 2"/>
          <p:cNvSpPr>
            <a:spLocks noGrp="1"/>
          </p:cNvSpPr>
          <p:nvPr>
            <p:ph idx="1"/>
          </p:nvPr>
        </p:nvSpPr>
        <p:spPr/>
        <p:txBody>
          <a:bodyPr/>
          <a:lstStyle/>
          <a:p>
            <a:r>
              <a:rPr lang="en-US" dirty="0" smtClean="0"/>
              <a:t>A	bay</a:t>
            </a:r>
          </a:p>
          <a:p>
            <a:r>
              <a:rPr lang="en-US" dirty="0" smtClean="0"/>
              <a:t>B	canal</a:t>
            </a:r>
          </a:p>
          <a:p>
            <a:r>
              <a:rPr lang="en-US" dirty="0" smtClean="0"/>
              <a:t>C	strait</a:t>
            </a:r>
          </a:p>
          <a:p>
            <a:r>
              <a:rPr lang="en-US" dirty="0" smtClean="0"/>
              <a:t>D	tributary</a:t>
            </a:r>
            <a:endParaRPr lang="en-US" dirty="0"/>
          </a:p>
        </p:txBody>
      </p:sp>
    </p:spTree>
    <p:extLst>
      <p:ext uri="{BB962C8B-B14F-4D97-AF65-F5344CB8AC3E}">
        <p14:creationId xmlns:p14="http://schemas.microsoft.com/office/powerpoint/2010/main" val="41931007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ocean is letter H located in ?</a:t>
            </a:r>
            <a:endParaRPr lang="en-US" dirty="0"/>
          </a:p>
        </p:txBody>
      </p:sp>
      <p:sp>
        <p:nvSpPr>
          <p:cNvPr id="3" name="Content Placeholder 2"/>
          <p:cNvSpPr>
            <a:spLocks noGrp="1"/>
          </p:cNvSpPr>
          <p:nvPr>
            <p:ph idx="1"/>
          </p:nvPr>
        </p:nvSpPr>
        <p:spPr/>
        <p:txBody>
          <a:bodyPr/>
          <a:lstStyle/>
          <a:p>
            <a:r>
              <a:rPr lang="en-US" dirty="0" smtClean="0"/>
              <a:t>A	Pacific Ocean</a:t>
            </a:r>
          </a:p>
          <a:p>
            <a:r>
              <a:rPr lang="en-US" dirty="0" smtClean="0"/>
              <a:t>B	Atlantic Ocean</a:t>
            </a:r>
          </a:p>
          <a:p>
            <a:r>
              <a:rPr lang="en-US" dirty="0" smtClean="0"/>
              <a:t>C	Arctic Ocean</a:t>
            </a:r>
          </a:p>
          <a:p>
            <a:r>
              <a:rPr lang="en-US" dirty="0" smtClean="0"/>
              <a:t>D	Southern Ocean</a:t>
            </a:r>
            <a:endParaRPr lang="en-US" dirty="0"/>
          </a:p>
        </p:txBody>
      </p:sp>
      <p:pic>
        <p:nvPicPr>
          <p:cNvPr id="4" name="Picture 3"/>
          <p:cNvPicPr>
            <a:picLocks noChangeAspect="1"/>
          </p:cNvPicPr>
          <p:nvPr/>
        </p:nvPicPr>
        <p:blipFill>
          <a:blip r:embed="rId2"/>
          <a:stretch>
            <a:fillRect/>
          </a:stretch>
        </p:blipFill>
        <p:spPr>
          <a:xfrm>
            <a:off x="4395786" y="2407920"/>
            <a:ext cx="7968969" cy="4132580"/>
          </a:xfrm>
          <a:prstGeom prst="rect">
            <a:avLst/>
          </a:prstGeom>
        </p:spPr>
      </p:pic>
    </p:spTree>
    <p:extLst>
      <p:ext uri="{BB962C8B-B14F-4D97-AF65-F5344CB8AC3E}">
        <p14:creationId xmlns:p14="http://schemas.microsoft.com/office/powerpoint/2010/main" val="35682197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primary resource in Brazil?</a:t>
            </a:r>
            <a:endParaRPr lang="en-US" dirty="0"/>
          </a:p>
        </p:txBody>
      </p:sp>
      <p:sp>
        <p:nvSpPr>
          <p:cNvPr id="3" name="Content Placeholder 2"/>
          <p:cNvSpPr>
            <a:spLocks noGrp="1"/>
          </p:cNvSpPr>
          <p:nvPr>
            <p:ph idx="1"/>
          </p:nvPr>
        </p:nvSpPr>
        <p:spPr/>
        <p:txBody>
          <a:bodyPr/>
          <a:lstStyle/>
          <a:p>
            <a:r>
              <a:rPr lang="en-US" dirty="0" smtClean="0"/>
              <a:t>A	cattle</a:t>
            </a:r>
          </a:p>
          <a:p>
            <a:r>
              <a:rPr lang="en-US" dirty="0" smtClean="0"/>
              <a:t>B	oil</a:t>
            </a:r>
          </a:p>
          <a:p>
            <a:r>
              <a:rPr lang="en-US" dirty="0" smtClean="0"/>
              <a:t>C	silver</a:t>
            </a:r>
          </a:p>
          <a:p>
            <a:r>
              <a:rPr lang="en-US" dirty="0" smtClean="0"/>
              <a:t>D	copper</a:t>
            </a:r>
            <a:endParaRPr lang="en-US" dirty="0"/>
          </a:p>
        </p:txBody>
      </p:sp>
      <p:pic>
        <p:nvPicPr>
          <p:cNvPr id="4" name="Picture 3"/>
          <p:cNvPicPr>
            <a:picLocks noChangeAspect="1"/>
          </p:cNvPicPr>
          <p:nvPr/>
        </p:nvPicPr>
        <p:blipFill>
          <a:blip r:embed="rId2"/>
          <a:stretch>
            <a:fillRect/>
          </a:stretch>
        </p:blipFill>
        <p:spPr>
          <a:xfrm>
            <a:off x="5914072" y="1258094"/>
            <a:ext cx="4649998" cy="5486400"/>
          </a:xfrm>
          <a:prstGeom prst="rect">
            <a:avLst/>
          </a:prstGeom>
        </p:spPr>
      </p:pic>
    </p:spTree>
    <p:extLst>
      <p:ext uri="{BB962C8B-B14F-4D97-AF65-F5344CB8AC3E}">
        <p14:creationId xmlns:p14="http://schemas.microsoft.com/office/powerpoint/2010/main" val="3610758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age group has the largest number of people in Mozambique?</a:t>
            </a:r>
            <a:endParaRPr lang="en-US" dirty="0"/>
          </a:p>
        </p:txBody>
      </p:sp>
      <p:sp>
        <p:nvSpPr>
          <p:cNvPr id="3" name="Content Placeholder 2"/>
          <p:cNvSpPr>
            <a:spLocks noGrp="1"/>
          </p:cNvSpPr>
          <p:nvPr>
            <p:ph idx="1"/>
          </p:nvPr>
        </p:nvSpPr>
        <p:spPr/>
        <p:txBody>
          <a:bodyPr/>
          <a:lstStyle/>
          <a:p>
            <a:r>
              <a:rPr lang="en-US" dirty="0" smtClean="0"/>
              <a:t>A	5-9</a:t>
            </a:r>
          </a:p>
          <a:p>
            <a:r>
              <a:rPr lang="en-US" dirty="0" smtClean="0"/>
              <a:t>B	0-4</a:t>
            </a:r>
          </a:p>
          <a:p>
            <a:r>
              <a:rPr lang="en-US" dirty="0" smtClean="0"/>
              <a:t>C	40-44</a:t>
            </a:r>
          </a:p>
          <a:p>
            <a:r>
              <a:rPr lang="en-US" dirty="0" smtClean="0"/>
              <a:t>D	35-39</a:t>
            </a:r>
            <a:endParaRPr lang="en-US" dirty="0"/>
          </a:p>
        </p:txBody>
      </p:sp>
      <p:pic>
        <p:nvPicPr>
          <p:cNvPr id="4" name="Picture 3"/>
          <p:cNvPicPr>
            <a:picLocks noChangeAspect="1"/>
          </p:cNvPicPr>
          <p:nvPr/>
        </p:nvPicPr>
        <p:blipFill>
          <a:blip r:embed="rId2"/>
          <a:stretch>
            <a:fillRect/>
          </a:stretch>
        </p:blipFill>
        <p:spPr>
          <a:xfrm>
            <a:off x="2882265" y="3523297"/>
            <a:ext cx="4629150" cy="3133725"/>
          </a:xfrm>
          <a:prstGeom prst="rect">
            <a:avLst/>
          </a:prstGeom>
        </p:spPr>
      </p:pic>
      <p:pic>
        <p:nvPicPr>
          <p:cNvPr id="5" name="Picture 4"/>
          <p:cNvPicPr>
            <a:picLocks noChangeAspect="1"/>
          </p:cNvPicPr>
          <p:nvPr/>
        </p:nvPicPr>
        <p:blipFill>
          <a:blip r:embed="rId3"/>
          <a:stretch>
            <a:fillRect/>
          </a:stretch>
        </p:blipFill>
        <p:spPr>
          <a:xfrm>
            <a:off x="7524750" y="3523297"/>
            <a:ext cx="4667250" cy="3200400"/>
          </a:xfrm>
          <a:prstGeom prst="rect">
            <a:avLst/>
          </a:prstGeom>
        </p:spPr>
      </p:pic>
    </p:spTree>
    <p:extLst>
      <p:ext uri="{BB962C8B-B14F-4D97-AF65-F5344CB8AC3E}">
        <p14:creationId xmlns:p14="http://schemas.microsoft.com/office/powerpoint/2010/main" val="5704882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 the process in 3.</a:t>
            </a:r>
            <a:endParaRPr lang="en-US" dirty="0"/>
          </a:p>
        </p:txBody>
      </p:sp>
      <p:sp>
        <p:nvSpPr>
          <p:cNvPr id="3" name="Content Placeholder 2"/>
          <p:cNvSpPr>
            <a:spLocks noGrp="1"/>
          </p:cNvSpPr>
          <p:nvPr>
            <p:ph idx="1"/>
          </p:nvPr>
        </p:nvSpPr>
        <p:spPr/>
        <p:txBody>
          <a:bodyPr/>
          <a:lstStyle/>
          <a:p>
            <a:r>
              <a:rPr lang="en-US" dirty="0" smtClean="0"/>
              <a:t>A	evaporation</a:t>
            </a:r>
          </a:p>
          <a:p>
            <a:r>
              <a:rPr lang="en-US" dirty="0" smtClean="0"/>
              <a:t>B	run-off</a:t>
            </a:r>
          </a:p>
          <a:p>
            <a:r>
              <a:rPr lang="en-US" dirty="0" smtClean="0"/>
              <a:t>C	condensation</a:t>
            </a:r>
          </a:p>
          <a:p>
            <a:r>
              <a:rPr lang="en-US" dirty="0" smtClean="0"/>
              <a:t>D	precipitation</a:t>
            </a:r>
            <a:endParaRPr lang="en-US" dirty="0"/>
          </a:p>
        </p:txBody>
      </p:sp>
      <p:pic>
        <p:nvPicPr>
          <p:cNvPr id="4" name="Picture 3"/>
          <p:cNvPicPr>
            <a:picLocks noChangeAspect="1"/>
          </p:cNvPicPr>
          <p:nvPr/>
        </p:nvPicPr>
        <p:blipFill>
          <a:blip r:embed="rId2"/>
          <a:stretch>
            <a:fillRect/>
          </a:stretch>
        </p:blipFill>
        <p:spPr>
          <a:xfrm>
            <a:off x="4329615" y="1569720"/>
            <a:ext cx="7599349" cy="5033963"/>
          </a:xfrm>
          <a:prstGeom prst="rect">
            <a:avLst/>
          </a:prstGeom>
        </p:spPr>
      </p:pic>
    </p:spTree>
    <p:extLst>
      <p:ext uri="{BB962C8B-B14F-4D97-AF65-F5344CB8AC3E}">
        <p14:creationId xmlns:p14="http://schemas.microsoft.com/office/powerpoint/2010/main" val="1328411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major river in South America is the _____.</a:t>
            </a:r>
            <a:endParaRPr lang="en-US" dirty="0"/>
          </a:p>
        </p:txBody>
      </p:sp>
      <p:sp>
        <p:nvSpPr>
          <p:cNvPr id="3" name="Content Placeholder 2"/>
          <p:cNvSpPr>
            <a:spLocks noGrp="1"/>
          </p:cNvSpPr>
          <p:nvPr>
            <p:ph idx="1"/>
          </p:nvPr>
        </p:nvSpPr>
        <p:spPr/>
        <p:txBody>
          <a:bodyPr/>
          <a:lstStyle/>
          <a:p>
            <a:r>
              <a:rPr lang="en-US" dirty="0" smtClean="0"/>
              <a:t>A	Amazon River</a:t>
            </a:r>
          </a:p>
          <a:p>
            <a:r>
              <a:rPr lang="en-US" dirty="0" smtClean="0"/>
              <a:t>B	Mississippi River</a:t>
            </a:r>
          </a:p>
          <a:p>
            <a:r>
              <a:rPr lang="en-US" dirty="0" smtClean="0"/>
              <a:t>C	Mackenzie River	</a:t>
            </a:r>
          </a:p>
          <a:p>
            <a:r>
              <a:rPr lang="en-US" dirty="0" smtClean="0"/>
              <a:t>D	St. Lawrence River</a:t>
            </a:r>
            <a:endParaRPr lang="en-US" dirty="0"/>
          </a:p>
        </p:txBody>
      </p:sp>
    </p:spTree>
    <p:extLst>
      <p:ext uri="{BB962C8B-B14F-4D97-AF65-F5344CB8AC3E}">
        <p14:creationId xmlns:p14="http://schemas.microsoft.com/office/powerpoint/2010/main" val="1728414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Caribbean is made up of several groups of islands also known as a/an _____.	</a:t>
            </a:r>
            <a:endParaRPr lang="en-US" dirty="0"/>
          </a:p>
        </p:txBody>
      </p:sp>
      <p:sp>
        <p:nvSpPr>
          <p:cNvPr id="3" name="Content Placeholder 2"/>
          <p:cNvSpPr>
            <a:spLocks noGrp="1"/>
          </p:cNvSpPr>
          <p:nvPr>
            <p:ph idx="1"/>
          </p:nvPr>
        </p:nvSpPr>
        <p:spPr/>
        <p:txBody>
          <a:bodyPr/>
          <a:lstStyle/>
          <a:p>
            <a:r>
              <a:rPr lang="en-US" dirty="0" smtClean="0"/>
              <a:t>A	archipelago</a:t>
            </a:r>
          </a:p>
          <a:p>
            <a:r>
              <a:rPr lang="en-US" dirty="0" smtClean="0"/>
              <a:t>B	atoll</a:t>
            </a:r>
          </a:p>
          <a:p>
            <a:r>
              <a:rPr lang="en-US" dirty="0" smtClean="0"/>
              <a:t>C	continent</a:t>
            </a:r>
          </a:p>
          <a:p>
            <a:r>
              <a:rPr lang="en-US" dirty="0" smtClean="0"/>
              <a:t>D	oasis</a:t>
            </a:r>
            <a:endParaRPr lang="en-US" dirty="0"/>
          </a:p>
        </p:txBody>
      </p:sp>
    </p:spTree>
    <p:extLst>
      <p:ext uri="{BB962C8B-B14F-4D97-AF65-F5344CB8AC3E}">
        <p14:creationId xmlns:p14="http://schemas.microsoft.com/office/powerpoint/2010/main" val="2337364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major religion practiced in Latin America is _____.</a:t>
            </a:r>
            <a:endParaRPr lang="en-US" dirty="0"/>
          </a:p>
        </p:txBody>
      </p:sp>
      <p:sp>
        <p:nvSpPr>
          <p:cNvPr id="3" name="Content Placeholder 2"/>
          <p:cNvSpPr>
            <a:spLocks noGrp="1"/>
          </p:cNvSpPr>
          <p:nvPr>
            <p:ph idx="1"/>
          </p:nvPr>
        </p:nvSpPr>
        <p:spPr/>
        <p:txBody>
          <a:bodyPr/>
          <a:lstStyle/>
          <a:p>
            <a:r>
              <a:rPr lang="en-US" dirty="0" smtClean="0"/>
              <a:t>A	Christianity/Roman Catholic</a:t>
            </a:r>
          </a:p>
          <a:p>
            <a:r>
              <a:rPr lang="en-US" dirty="0" smtClean="0"/>
              <a:t>B	Christianity/Protestant</a:t>
            </a:r>
          </a:p>
          <a:p>
            <a:r>
              <a:rPr lang="en-US" dirty="0" smtClean="0"/>
              <a:t>C	Buddhism</a:t>
            </a:r>
          </a:p>
          <a:p>
            <a:r>
              <a:rPr lang="en-US" dirty="0" smtClean="0"/>
              <a:t>D	Islam</a:t>
            </a:r>
            <a:endParaRPr lang="en-US" dirty="0"/>
          </a:p>
        </p:txBody>
      </p:sp>
    </p:spTree>
    <p:extLst>
      <p:ext uri="{BB962C8B-B14F-4D97-AF65-F5344CB8AC3E}">
        <p14:creationId xmlns:p14="http://schemas.microsoft.com/office/powerpoint/2010/main" val="4197884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major body of water forms the northern border of Ontario?</a:t>
            </a:r>
            <a:endParaRPr lang="en-US" dirty="0"/>
          </a:p>
        </p:txBody>
      </p:sp>
      <p:sp>
        <p:nvSpPr>
          <p:cNvPr id="3" name="Content Placeholder 2"/>
          <p:cNvSpPr>
            <a:spLocks noGrp="1"/>
          </p:cNvSpPr>
          <p:nvPr>
            <p:ph idx="1"/>
          </p:nvPr>
        </p:nvSpPr>
        <p:spPr/>
        <p:txBody>
          <a:bodyPr/>
          <a:lstStyle/>
          <a:p>
            <a:r>
              <a:rPr lang="en-US" dirty="0" smtClean="0"/>
              <a:t>A	Arctic Ocean</a:t>
            </a:r>
          </a:p>
          <a:p>
            <a:r>
              <a:rPr lang="en-US" dirty="0" smtClean="0"/>
              <a:t>B 	Bay of Canada</a:t>
            </a:r>
          </a:p>
          <a:p>
            <a:r>
              <a:rPr lang="en-US" dirty="0" smtClean="0"/>
              <a:t>C	Bering Strait</a:t>
            </a:r>
          </a:p>
          <a:p>
            <a:r>
              <a:rPr lang="en-US" dirty="0" smtClean="0"/>
              <a:t>D	Hudson Bay</a:t>
            </a:r>
            <a:endParaRPr lang="en-US" dirty="0"/>
          </a:p>
        </p:txBody>
      </p:sp>
    </p:spTree>
    <p:extLst>
      <p:ext uri="{BB962C8B-B14F-4D97-AF65-F5344CB8AC3E}">
        <p14:creationId xmlns:p14="http://schemas.microsoft.com/office/powerpoint/2010/main" val="20970413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TotalTime>
  <Words>728</Words>
  <Application>Microsoft Office PowerPoint</Application>
  <PresentationFormat>Widescreen</PresentationFormat>
  <Paragraphs>261</Paragraphs>
  <Slides>53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Calibri Light</vt:lpstr>
      <vt:lpstr>Office Theme</vt:lpstr>
      <vt:lpstr>Class Feud</vt:lpstr>
      <vt:lpstr>Round 1</vt:lpstr>
      <vt:lpstr>All the land drained by a river and its tributaries</vt:lpstr>
      <vt:lpstr>The founder of Islam is _____. </vt:lpstr>
      <vt:lpstr>The Arkansas River feeds into the Mississippi River, therefore it is a _____. </vt:lpstr>
      <vt:lpstr>The major river in South America is the _____.</vt:lpstr>
      <vt:lpstr>The Caribbean is made up of several groups of islands also known as a/an _____. </vt:lpstr>
      <vt:lpstr>The major religion practiced in Latin America is _____.</vt:lpstr>
      <vt:lpstr>What major body of water forms the northern border of Ontario?</vt:lpstr>
      <vt:lpstr>The United States government has some restrictions and regulations for business but the majority of the economic decisions rest with the individual.  What kind of economy is this?</vt:lpstr>
      <vt:lpstr>Florida is an example of a/an _____.</vt:lpstr>
      <vt:lpstr>Why is Quebec both British and French?</vt:lpstr>
      <vt:lpstr>Oklahoma, Texas, Arizona, and New Mexico are the Southwest _____.</vt:lpstr>
      <vt:lpstr>Which country is the isthmus that connects North and South America?</vt:lpstr>
      <vt:lpstr>In Cuba the government has complete control of all economic decisions.  This is an example of what type of government/economy?</vt:lpstr>
      <vt:lpstr>The majority of religions in the western hemisphere can be classified as _____.</vt:lpstr>
      <vt:lpstr>What famous manmade waterway connects the Pacific Ocean and Atlantic Ocean?</vt:lpstr>
      <vt:lpstr>Kansas is a very flat area that grows corn is an example of which theme of geography?</vt:lpstr>
      <vt:lpstr>What two countries built and maintain the St. Lawrence Seaway? </vt:lpstr>
      <vt:lpstr>Many people immigrate from Mexico to the United States in search of jobs is an example of which theme of geography?</vt:lpstr>
      <vt:lpstr>Land at the mouth of a river, made of sand and silt, usually shaped like a triangle.</vt:lpstr>
      <vt:lpstr>Which indigenous/native peoples were known for their terraced farming techniques?</vt:lpstr>
      <vt:lpstr>A government with elected leaders that represent the people is a _____.</vt:lpstr>
      <vt:lpstr>Why did the British bring African slaves to their colonies?</vt:lpstr>
      <vt:lpstr>Deforestation is reducing the size of the Amazon Rainforest is an example of which theme of geography?</vt:lpstr>
      <vt:lpstr>The three branches of government in the United States are:</vt:lpstr>
      <vt:lpstr>What background do mestizos have?</vt:lpstr>
      <vt:lpstr>In Brazil, from where did most slave labor come?</vt:lpstr>
      <vt:lpstr>What geographic feature stretches nearly the entire width of South America?</vt:lpstr>
      <vt:lpstr>Flat land with steep sides, raised above the surrounding land</vt:lpstr>
      <vt:lpstr>What empire was located along the western coast of South America from 1438 until the 1530s?</vt:lpstr>
      <vt:lpstr>A narrow channel that joins two larger bodies of water</vt:lpstr>
      <vt:lpstr>Mexico is found south of the United States and east of the Pacific Ocean is an example of which theme of geography?</vt:lpstr>
      <vt:lpstr>Round 2</vt:lpstr>
      <vt:lpstr>Which continent is letter A located on?</vt:lpstr>
      <vt:lpstr>Which country is more developed?</vt:lpstr>
      <vt:lpstr>What city is located at 29˚N, 95˚W?</vt:lpstr>
      <vt:lpstr>On the western coast of South America warm, moist air is forced over the Andes Mountain Range.  Once the air reaches the other side of the range, all moisture has left as precipitation.  The Atacama Desert is left with no precipitation.  This is an example of a _____.</vt:lpstr>
      <vt:lpstr>Which hemispheres is Australia located in?</vt:lpstr>
      <vt:lpstr>40˚N, 70˚W is located in what body of water?</vt:lpstr>
      <vt:lpstr>Along which physical feature does most of the mining occur?</vt:lpstr>
      <vt:lpstr>Which ocean is letter E located in?</vt:lpstr>
      <vt:lpstr>What age group has the largest number of people in Spain?</vt:lpstr>
      <vt:lpstr>What is the primary resource in southern Argentina?</vt:lpstr>
      <vt:lpstr>What is the only ocean that is located in all four hemispheres?</vt:lpstr>
      <vt:lpstr>Name the process in 1.</vt:lpstr>
      <vt:lpstr>What are the coordinates of Washington, D.C.?</vt:lpstr>
      <vt:lpstr>Which country’s population is rapidly increasing?</vt:lpstr>
      <vt:lpstr>Name the process in 2.</vt:lpstr>
      <vt:lpstr>What ocean is letter H located in ?</vt:lpstr>
      <vt:lpstr>What is the primary resource in Brazil?</vt:lpstr>
      <vt:lpstr>What age group has the largest number of people in Mozambique?</vt:lpstr>
      <vt:lpstr>Name the process in 3.</vt:lpstr>
    </vt:vector>
  </TitlesOfParts>
  <Company>Broken Arrow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Feud</dc:title>
  <dc:creator>Trolinger, Renay</dc:creator>
  <cp:lastModifiedBy>Trolinger, Renay</cp:lastModifiedBy>
  <cp:revision>24</cp:revision>
  <dcterms:created xsi:type="dcterms:W3CDTF">2017-05-12T14:58:42Z</dcterms:created>
  <dcterms:modified xsi:type="dcterms:W3CDTF">2017-05-12T21:23:11Z</dcterms:modified>
</cp:coreProperties>
</file>